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86" r:id="rId3"/>
    <p:sldId id="487" r:id="rId4"/>
    <p:sldId id="488" r:id="rId5"/>
    <p:sldId id="489" r:id="rId6"/>
    <p:sldId id="529" r:id="rId7"/>
    <p:sldId id="51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90" d="100"/>
          <a:sy n="90" d="100"/>
        </p:scale>
        <p:origin x="-1200" y="-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1/18/14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A37876-98EF-412D-95DC-8B3EF25998EF}" type="slidenum">
              <a:rPr lang="nl-NL"/>
              <a:pPr eaLnBrk="1" hangingPunct="1"/>
              <a:t>3</a:t>
            </a:fld>
            <a:endParaRPr lang="nl-NL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ACF1253-B284-4459-B5A6-E2C6FBCA972C}" type="slidenum">
              <a:rPr lang="en-US" sz="1200">
                <a:ea typeface="ＭＳ Ｐゴシック" pitchFamily="1" charset="-128"/>
              </a:rPr>
              <a:pPr algn="r"/>
              <a:t>3</a:t>
            </a:fld>
            <a:endParaRPr lang="en-US" sz="1200">
              <a:ea typeface="ＭＳ Ｐゴシック" pitchFamily="1" charset="-128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847AD4-C3E3-42E3-AB84-AED327FC83C5}" type="slidenum">
              <a:rPr lang="nl-NL"/>
              <a:pPr eaLnBrk="1" hangingPunct="1"/>
              <a:t>4</a:t>
            </a:fld>
            <a:endParaRPr lang="nl-NL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A85A047-15E3-495F-A99C-2964B4E4EB88}" type="slidenum">
              <a:rPr lang="en-US" sz="1200">
                <a:ea typeface="ＭＳ Ｐゴシック" pitchFamily="1" charset="-128"/>
              </a:rPr>
              <a:pPr algn="r"/>
              <a:t>4</a:t>
            </a:fld>
            <a:endParaRPr lang="en-US" sz="1200">
              <a:ea typeface="ＭＳ Ｐゴシック" pitchFamily="1" charset="-128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92A92-9DD3-4385-8F3B-28DABE26656A}" type="slidenum">
              <a:rPr lang="nl-NL"/>
              <a:pPr eaLnBrk="1" hangingPunct="1"/>
              <a:t>5</a:t>
            </a:fld>
            <a:endParaRPr lang="nl-NL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F905331-F483-4696-BF63-BE6F740BBFE1}" type="slidenum">
              <a:rPr lang="en-US" sz="1200">
                <a:ea typeface="ＭＳ Ｐゴシック" pitchFamily="1" charset="-128"/>
              </a:rPr>
              <a:pPr algn="r"/>
              <a:t>5</a:t>
            </a:fld>
            <a:endParaRPr lang="en-US" sz="1200">
              <a:ea typeface="ＭＳ Ｐゴシック" pitchFamily="1" charset="-128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847AD4-C3E3-42E3-AB84-AED327FC83C5}" type="slidenum">
              <a:rPr lang="nl-NL"/>
              <a:pPr eaLnBrk="1" hangingPunct="1"/>
              <a:t>6</a:t>
            </a:fld>
            <a:endParaRPr lang="nl-NL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A85A047-15E3-495F-A99C-2964B4E4EB88}" type="slidenum">
              <a:rPr lang="en-US" sz="1200">
                <a:ea typeface="ＭＳ Ｐゴシック" pitchFamily="1" charset="-128"/>
              </a:rPr>
              <a:pPr algn="r"/>
              <a:t>6</a:t>
            </a:fld>
            <a:endParaRPr lang="en-US" sz="1200">
              <a:ea typeface="ＭＳ Ｐゴシック" pitchFamily="1" charset="-128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287C2B6-AE04-4A96-B013-11580C741D3F}" type="slidenum">
              <a:rPr lang="nl-NL" sz="1200"/>
              <a:pPr algn="r" eaLnBrk="1" hangingPunct="1"/>
              <a:t>7</a:t>
            </a:fld>
            <a:endParaRPr lang="nl-NL" sz="1200"/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103631B-11AA-4ACC-BB21-5387D916F570}" type="slidenum">
              <a:rPr lang="en-US" sz="1200">
                <a:ea typeface="ＭＳ Ｐゴシック" pitchFamily="1" charset="-128"/>
              </a:rPr>
              <a:pPr algn="r"/>
              <a:t>7</a:t>
            </a:fld>
            <a:endParaRPr lang="en-US" sz="1200">
              <a:ea typeface="ＭＳ Ｐゴシック" pitchFamily="1" charset="-128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1/18/14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hyperlink" Target="http://www.keesvanoverveld.com/modeling/lectureMaterial/base%20course%20on%20modeling%20-%20function%20selector.ppt" TargetMode="External"/><Relationship Id="rId5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5" Type="http://schemas.openxmlformats.org/officeDocument/2006/relationships/slide" Target="slide3.xml"/><Relationship Id="rId6" Type="http://schemas.openxmlformats.org/officeDocument/2006/relationships/slide" Target="slide4.xml"/><Relationship Id="rId7" Type="http://schemas.openxmlformats.org/officeDocument/2006/relationships/slide" Target="slide7.xml"/><Relationship Id="rId8" Type="http://schemas.openxmlformats.org/officeDocument/2006/relationships/slide" Target="slide6.xml"/><Relationship Id="rId9" Type="http://schemas.openxmlformats.org/officeDocument/2006/relationships/slide" Target="slide5.xm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slide" Target="slide2.xml"/><Relationship Id="rId5" Type="http://schemas.openxmlformats.org/officeDocument/2006/relationships/hyperlink" Target="http://en.wikipedia.org/wiki/Linear_least_squares_(mathematics)" TargetMode="External"/><Relationship Id="rId6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5" Type="http://schemas.openxmlformats.org/officeDocument/2006/relationships/slide" Target="slide3.xml"/><Relationship Id="rId6" Type="http://schemas.openxmlformats.org/officeDocument/2006/relationships/slide" Target="slide4.xml"/><Relationship Id="rId7" Type="http://schemas.openxmlformats.org/officeDocument/2006/relationships/slide" Target="slide7.xml"/><Relationship Id="rId8" Type="http://schemas.openxmlformats.org/officeDocument/2006/relationships/slide" Target="slide6.xml"/><Relationship Id="rId9" Type="http://schemas.openxmlformats.org/officeDocument/2006/relationships/slide" Target="slide5.xml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slide" Target="slide2.xml"/><Relationship Id="rId5" Type="http://schemas.openxmlformats.org/officeDocument/2006/relationships/hyperlink" Target="http://en.wikipedia.org/wiki/Generalised_logistic_curve" TargetMode="External"/><Relationship Id="rId6" Type="http://schemas.openxmlformats.org/officeDocument/2006/relationships/image" Target="../media/image2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P.9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9395">
        <p:fade/>
      </p:transition>
    </mc:Choice>
    <mc:Fallback>
      <p:transition xmlns:p14="http://schemas.microsoft.com/office/powerpoint/2010/main" spd="med" advTm="29395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intuitive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behavior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 in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dependenc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x.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suitable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 = f (x)?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approach: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selector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http://www.keesvanoverveld.com/modeling/lectureMaterial/base%20course%20on%20modeling%20-%</a:t>
            </a:r>
            <a:r>
              <a:rPr lang="nl-N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20function%20selector.ppt</a:t>
            </a:r>
            <a:r>
              <a:rPr lang="nl-NL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/>
            <a:endParaRPr lang="nl-NL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 click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ctieknop: Film 1">
            <a:hlinkClick r:id="rId4" highlightClick="1"/>
          </p:cNvPr>
          <p:cNvSpPr/>
          <p:nvPr/>
        </p:nvSpPr>
        <p:spPr>
          <a:xfrm>
            <a:off x="2267744" y="4299942"/>
            <a:ext cx="1296144" cy="61495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5668">
        <p:fade/>
      </p:transition>
    </mc:Choice>
    <mc:Fallback>
      <p:transition xmlns:p14="http://schemas.microsoft.com/office/powerpoint/2010/main" spd="med" advTm="5566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856662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chemeClr val="tx2"/>
              </a:buClr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A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taxonomy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 on the basis of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graph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shapes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Assume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functions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 f: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 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R</a:t>
            </a:r>
          </a:p>
          <a:p>
            <a:pPr marL="0" indent="0" eaLnBrk="1" hangingPunct="1">
              <a:buClr>
                <a:schemeClr val="tx2"/>
              </a:buClr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Focus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on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behavior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x ‘in the long run’ (x 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Symbol" pitchFamily="18" charset="2"/>
              </a:rPr>
              <a:t>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x  -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Symbol" pitchFamily="18" charset="2"/>
              </a:rPr>
              <a:t>, or as far as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Symbol" pitchFamily="18" charset="2"/>
              </a:rPr>
              <a:t>they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Symbol" pitchFamily="18" charset="2"/>
              </a:rPr>
              <a:t> get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)</a:t>
            </a:r>
          </a:p>
          <a:p>
            <a:pPr marL="0" indent="0" eaLnBrk="1" hangingPunct="1">
              <a:buClr>
                <a:schemeClr val="tx2"/>
              </a:buClr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Functions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that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are not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monotonic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large |x|  (e.g.,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oscillating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functions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such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as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sin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cos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) are not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included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.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The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tool is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heuristic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: no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guarantee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correctness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’ or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completeness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It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may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need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a bit of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tuning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get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values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quantities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right</a:t>
            </a:r>
          </a:p>
          <a:p>
            <a:pPr marL="0" indent="0" eaLnBrk="1" hangingPunct="1">
              <a:buClr>
                <a:schemeClr val="tx2"/>
              </a:buClr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Much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useful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graphs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can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be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obtained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little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more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than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+, -, *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1" charset="-128"/>
                <a:sym typeface="Wingdings" pitchFamily="2" charset="2"/>
              </a:rPr>
              <a:t>/.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1" charset="-128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882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6981">
        <p:fade/>
      </p:transition>
    </mc:Choice>
    <mc:Fallback>
      <p:transition xmlns:p14="http://schemas.microsoft.com/office/powerpoint/2010/main" spd="med" advTm="116981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/>
          <p:cNvSpPr/>
          <p:nvPr/>
        </p:nvSpPr>
        <p:spPr>
          <a:xfrm>
            <a:off x="3339721" y="3864770"/>
            <a:ext cx="616924" cy="624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5" name="AutoShape 118" descr="https://educationsso.tue.nl/Reserved.ReportViewerWebControl.axd?Mode=true&amp;ReportID=64ab5e2cd31f48d49d735def9a3692c0&amp;ControlID=5dfd0df95af74bf89bc36966e58d75f7&amp;Culture=1043&amp;UICulture=1043&amp;ReportStack=1&amp;OpType=ReportImage&amp;StreamID=0cd23511-eb60-4fc0-9e00-2e4c27840e1f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0" name="Groep 11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1" name="Afbeelding 12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2" name="Rechte verbindingslijn 12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ep 5"/>
          <p:cNvGrpSpPr/>
          <p:nvPr/>
        </p:nvGrpSpPr>
        <p:grpSpPr>
          <a:xfrm>
            <a:off x="1832570" y="1323975"/>
            <a:ext cx="5619750" cy="3677841"/>
            <a:chOff x="1832570" y="1323975"/>
            <a:chExt cx="5619750" cy="3677841"/>
          </a:xfrm>
        </p:grpSpPr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1835745" y="1329928"/>
              <a:ext cx="5616575" cy="3671888"/>
              <a:chOff x="293" y="890"/>
              <a:chExt cx="3676" cy="3311"/>
            </a:xfrm>
          </p:grpSpPr>
          <p:grpSp>
            <p:nvGrpSpPr>
              <p:cNvPr id="3149" name="Group 8"/>
              <p:cNvGrpSpPr>
                <a:grpSpLocks/>
              </p:cNvGrpSpPr>
              <p:nvPr/>
            </p:nvGrpSpPr>
            <p:grpSpPr bwMode="auto">
              <a:xfrm>
                <a:off x="293" y="1253"/>
                <a:ext cx="319" cy="2948"/>
                <a:chOff x="279" y="1071"/>
                <a:chExt cx="289" cy="3249"/>
              </a:xfrm>
            </p:grpSpPr>
            <p:sp>
              <p:nvSpPr>
                <p:cNvPr id="3184" name="Rectangle 9"/>
                <p:cNvSpPr>
                  <a:spLocks noChangeArrowheads="1"/>
                </p:cNvSpPr>
                <p:nvPr/>
              </p:nvSpPr>
              <p:spPr bwMode="auto">
                <a:xfrm>
                  <a:off x="280" y="1071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5" name="Rectangle 10"/>
                <p:cNvSpPr>
                  <a:spLocks noChangeArrowheads="1"/>
                </p:cNvSpPr>
                <p:nvPr/>
              </p:nvSpPr>
              <p:spPr bwMode="auto">
                <a:xfrm>
                  <a:off x="279" y="140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6" name="Rectangle 11"/>
                <p:cNvSpPr>
                  <a:spLocks noChangeArrowheads="1"/>
                </p:cNvSpPr>
                <p:nvPr/>
              </p:nvSpPr>
              <p:spPr bwMode="auto">
                <a:xfrm>
                  <a:off x="280" y="173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7" name="Rectangle 12"/>
                <p:cNvSpPr>
                  <a:spLocks noChangeArrowheads="1"/>
                </p:cNvSpPr>
                <p:nvPr/>
              </p:nvSpPr>
              <p:spPr bwMode="auto">
                <a:xfrm>
                  <a:off x="279" y="206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8" name="Rectangle 13"/>
                <p:cNvSpPr>
                  <a:spLocks noChangeArrowheads="1"/>
                </p:cNvSpPr>
                <p:nvPr/>
              </p:nvSpPr>
              <p:spPr bwMode="auto">
                <a:xfrm>
                  <a:off x="279" y="239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9" name="Rectangle 14"/>
                <p:cNvSpPr>
                  <a:spLocks noChangeArrowheads="1"/>
                </p:cNvSpPr>
                <p:nvPr/>
              </p:nvSpPr>
              <p:spPr bwMode="auto">
                <a:xfrm>
                  <a:off x="279" y="271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0" name="Rectangle 15"/>
                <p:cNvSpPr>
                  <a:spLocks noChangeArrowheads="1"/>
                </p:cNvSpPr>
                <p:nvPr/>
              </p:nvSpPr>
              <p:spPr bwMode="auto">
                <a:xfrm>
                  <a:off x="279" y="304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1" name="Rectangle 16"/>
                <p:cNvSpPr>
                  <a:spLocks noChangeArrowheads="1"/>
                </p:cNvSpPr>
                <p:nvPr/>
              </p:nvSpPr>
              <p:spPr bwMode="auto">
                <a:xfrm>
                  <a:off x="279" y="337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2" name="Rectangle 17"/>
                <p:cNvSpPr>
                  <a:spLocks noChangeArrowheads="1"/>
                </p:cNvSpPr>
                <p:nvPr/>
              </p:nvSpPr>
              <p:spPr bwMode="auto">
                <a:xfrm>
                  <a:off x="279" y="370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3" name="Rectangle 18"/>
                <p:cNvSpPr>
                  <a:spLocks noChangeArrowheads="1"/>
                </p:cNvSpPr>
                <p:nvPr/>
              </p:nvSpPr>
              <p:spPr bwMode="auto">
                <a:xfrm>
                  <a:off x="279" y="403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</p:grpSp>
          <p:grpSp>
            <p:nvGrpSpPr>
              <p:cNvPr id="3150" name="Group 19"/>
              <p:cNvGrpSpPr>
                <a:grpSpLocks/>
              </p:cNvGrpSpPr>
              <p:nvPr/>
            </p:nvGrpSpPr>
            <p:grpSpPr bwMode="auto">
              <a:xfrm>
                <a:off x="658" y="1253"/>
                <a:ext cx="3311" cy="2948"/>
                <a:chOff x="612" y="1174"/>
                <a:chExt cx="3493" cy="3163"/>
              </a:xfrm>
            </p:grpSpPr>
            <p:sp>
              <p:nvSpPr>
                <p:cNvPr id="3162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2584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3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2267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4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950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5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633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6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316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7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000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8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683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9" name="Line 27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366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0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49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1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-268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2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-572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3" name="Line 31"/>
                <p:cNvSpPr>
                  <a:spLocks noChangeShapeType="1"/>
                </p:cNvSpPr>
                <p:nvPr/>
              </p:nvSpPr>
              <p:spPr bwMode="auto">
                <a:xfrm>
                  <a:off x="613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4" name="Line 32"/>
                <p:cNvSpPr>
                  <a:spLocks noChangeShapeType="1"/>
                </p:cNvSpPr>
                <p:nvPr/>
              </p:nvSpPr>
              <p:spPr bwMode="auto">
                <a:xfrm>
                  <a:off x="962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5" name="Line 33"/>
                <p:cNvSpPr>
                  <a:spLocks noChangeShapeType="1"/>
                </p:cNvSpPr>
                <p:nvPr/>
              </p:nvSpPr>
              <p:spPr bwMode="auto">
                <a:xfrm>
                  <a:off x="1311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6" name="Line 34"/>
                <p:cNvSpPr>
                  <a:spLocks noChangeShapeType="1"/>
                </p:cNvSpPr>
                <p:nvPr/>
              </p:nvSpPr>
              <p:spPr bwMode="auto">
                <a:xfrm>
                  <a:off x="1660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7" name="Line 35"/>
                <p:cNvSpPr>
                  <a:spLocks noChangeShapeType="1"/>
                </p:cNvSpPr>
                <p:nvPr/>
              </p:nvSpPr>
              <p:spPr bwMode="auto">
                <a:xfrm>
                  <a:off x="2009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8" name="Line 36"/>
                <p:cNvSpPr>
                  <a:spLocks noChangeShapeType="1"/>
                </p:cNvSpPr>
                <p:nvPr/>
              </p:nvSpPr>
              <p:spPr bwMode="auto">
                <a:xfrm>
                  <a:off x="2359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9" name="Line 37"/>
                <p:cNvSpPr>
                  <a:spLocks noChangeShapeType="1"/>
                </p:cNvSpPr>
                <p:nvPr/>
              </p:nvSpPr>
              <p:spPr bwMode="auto">
                <a:xfrm>
                  <a:off x="2708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0" name="Line 38"/>
                <p:cNvSpPr>
                  <a:spLocks noChangeShapeType="1"/>
                </p:cNvSpPr>
                <p:nvPr/>
              </p:nvSpPr>
              <p:spPr bwMode="auto">
                <a:xfrm>
                  <a:off x="3057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1" name="Line 39"/>
                <p:cNvSpPr>
                  <a:spLocks noChangeShapeType="1"/>
                </p:cNvSpPr>
                <p:nvPr/>
              </p:nvSpPr>
              <p:spPr bwMode="auto">
                <a:xfrm>
                  <a:off x="3406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2" name="Line 40"/>
                <p:cNvSpPr>
                  <a:spLocks noChangeShapeType="1"/>
                </p:cNvSpPr>
                <p:nvPr/>
              </p:nvSpPr>
              <p:spPr bwMode="auto">
                <a:xfrm>
                  <a:off x="3755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3" name="Line 41"/>
                <p:cNvSpPr>
                  <a:spLocks noChangeShapeType="1"/>
                </p:cNvSpPr>
                <p:nvPr/>
              </p:nvSpPr>
              <p:spPr bwMode="auto">
                <a:xfrm>
                  <a:off x="4105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151" name="Group 42"/>
              <p:cNvGrpSpPr>
                <a:grpSpLocks/>
              </p:cNvGrpSpPr>
              <p:nvPr/>
            </p:nvGrpSpPr>
            <p:grpSpPr bwMode="auto">
              <a:xfrm rot="5400000">
                <a:off x="2146" y="-598"/>
                <a:ext cx="319" cy="3296"/>
                <a:chOff x="279" y="1071"/>
                <a:chExt cx="289" cy="3249"/>
              </a:xfrm>
            </p:grpSpPr>
            <p:sp>
              <p:nvSpPr>
                <p:cNvPr id="3152" name="Rectangle 43"/>
                <p:cNvSpPr>
                  <a:spLocks noChangeArrowheads="1"/>
                </p:cNvSpPr>
                <p:nvPr/>
              </p:nvSpPr>
              <p:spPr bwMode="auto">
                <a:xfrm>
                  <a:off x="280" y="1071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3" name="Rectangle 44"/>
                <p:cNvSpPr>
                  <a:spLocks noChangeArrowheads="1"/>
                </p:cNvSpPr>
                <p:nvPr/>
              </p:nvSpPr>
              <p:spPr bwMode="auto">
                <a:xfrm>
                  <a:off x="279" y="140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4" name="Rectangle 45"/>
                <p:cNvSpPr>
                  <a:spLocks noChangeArrowheads="1"/>
                </p:cNvSpPr>
                <p:nvPr/>
              </p:nvSpPr>
              <p:spPr bwMode="auto">
                <a:xfrm>
                  <a:off x="280" y="173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5" name="Rectangle 46"/>
                <p:cNvSpPr>
                  <a:spLocks noChangeArrowheads="1"/>
                </p:cNvSpPr>
                <p:nvPr/>
              </p:nvSpPr>
              <p:spPr bwMode="auto">
                <a:xfrm>
                  <a:off x="279" y="206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6" name="Rectangle 47"/>
                <p:cNvSpPr>
                  <a:spLocks noChangeArrowheads="1"/>
                </p:cNvSpPr>
                <p:nvPr/>
              </p:nvSpPr>
              <p:spPr bwMode="auto">
                <a:xfrm>
                  <a:off x="279" y="239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7" name="Rectangle 48"/>
                <p:cNvSpPr>
                  <a:spLocks noChangeArrowheads="1"/>
                </p:cNvSpPr>
                <p:nvPr/>
              </p:nvSpPr>
              <p:spPr bwMode="auto">
                <a:xfrm>
                  <a:off x="279" y="271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8" name="Rectangle 49"/>
                <p:cNvSpPr>
                  <a:spLocks noChangeArrowheads="1"/>
                </p:cNvSpPr>
                <p:nvPr/>
              </p:nvSpPr>
              <p:spPr bwMode="auto">
                <a:xfrm>
                  <a:off x="279" y="304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9" name="Rectangle 50"/>
                <p:cNvSpPr>
                  <a:spLocks noChangeArrowheads="1"/>
                </p:cNvSpPr>
                <p:nvPr/>
              </p:nvSpPr>
              <p:spPr bwMode="auto">
                <a:xfrm>
                  <a:off x="279" y="337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60" name="Rectangle 51"/>
                <p:cNvSpPr>
                  <a:spLocks noChangeArrowheads="1"/>
                </p:cNvSpPr>
                <p:nvPr/>
              </p:nvSpPr>
              <p:spPr bwMode="auto">
                <a:xfrm>
                  <a:off x="279" y="370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61" name="Rectangle 52"/>
                <p:cNvSpPr>
                  <a:spLocks noChangeArrowheads="1"/>
                </p:cNvSpPr>
                <p:nvPr/>
              </p:nvSpPr>
              <p:spPr bwMode="auto">
                <a:xfrm>
                  <a:off x="279" y="403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</p:grpSp>
        </p:grpSp>
        <p:sp>
          <p:nvSpPr>
            <p:cNvPr id="3080" name="Freeform 53"/>
            <p:cNvSpPr>
              <a:spLocks/>
            </p:cNvSpPr>
            <p:nvPr/>
          </p:nvSpPr>
          <p:spPr bwMode="auto">
            <a:xfrm>
              <a:off x="2399308" y="1329928"/>
              <a:ext cx="228600" cy="355997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1" name="Line 54"/>
            <p:cNvSpPr>
              <a:spLocks noChangeShapeType="1"/>
            </p:cNvSpPr>
            <p:nvPr/>
          </p:nvSpPr>
          <p:spPr bwMode="auto">
            <a:xfrm>
              <a:off x="2700933" y="1329929"/>
              <a:ext cx="0" cy="37742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2" name="Freeform 55"/>
            <p:cNvSpPr>
              <a:spLocks/>
            </p:cNvSpPr>
            <p:nvPr/>
          </p:nvSpPr>
          <p:spPr bwMode="auto">
            <a:xfrm>
              <a:off x="2908896" y="1332310"/>
              <a:ext cx="404813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7" y="283"/>
                    <a:pt x="122" y="280"/>
                    <a:pt x="165" y="231"/>
                  </a:cubicBezTo>
                  <a:cubicBezTo>
                    <a:pt x="208" y="182"/>
                    <a:pt x="236" y="48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3" name="Freeform 56"/>
            <p:cNvSpPr>
              <a:spLocks/>
            </p:cNvSpPr>
            <p:nvPr/>
          </p:nvSpPr>
          <p:spPr bwMode="auto">
            <a:xfrm>
              <a:off x="3420071" y="1329929"/>
              <a:ext cx="404813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1" y="270"/>
                    <a:pt x="86" y="198"/>
                    <a:pt x="128" y="149"/>
                  </a:cubicBezTo>
                  <a:cubicBezTo>
                    <a:pt x="170" y="100"/>
                    <a:pt x="229" y="31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4" name="Freeform 57"/>
            <p:cNvSpPr>
              <a:spLocks/>
            </p:cNvSpPr>
            <p:nvPr/>
          </p:nvSpPr>
          <p:spPr bwMode="auto">
            <a:xfrm>
              <a:off x="3924895" y="1335881"/>
              <a:ext cx="427038" cy="344091"/>
            </a:xfrm>
            <a:custGeom>
              <a:avLst/>
              <a:gdLst>
                <a:gd name="T0" fmla="*/ 0 w 269"/>
                <a:gd name="T1" fmla="*/ 2147483647 h 289"/>
                <a:gd name="T2" fmla="*/ 2147483647 w 269"/>
                <a:gd name="T3" fmla="*/ 2147483647 h 289"/>
                <a:gd name="T4" fmla="*/ 2147483647 w 269"/>
                <a:gd name="T5" fmla="*/ 0 h 289"/>
                <a:gd name="T6" fmla="*/ 0 60000 65536"/>
                <a:gd name="T7" fmla="*/ 0 60000 65536"/>
                <a:gd name="T8" fmla="*/ 0 60000 65536"/>
                <a:gd name="T9" fmla="*/ 0 w 269"/>
                <a:gd name="T10" fmla="*/ 0 h 289"/>
                <a:gd name="T11" fmla="*/ 269 w 269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" h="289">
                  <a:moveTo>
                    <a:pt x="0" y="289"/>
                  </a:moveTo>
                  <a:cubicBezTo>
                    <a:pt x="16" y="257"/>
                    <a:pt x="50" y="147"/>
                    <a:pt x="95" y="99"/>
                  </a:cubicBezTo>
                  <a:cubicBezTo>
                    <a:pt x="140" y="51"/>
                    <a:pt x="233" y="21"/>
                    <a:pt x="269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5" name="Freeform 58"/>
            <p:cNvSpPr>
              <a:spLocks/>
            </p:cNvSpPr>
            <p:nvPr/>
          </p:nvSpPr>
          <p:spPr bwMode="auto">
            <a:xfrm>
              <a:off x="4428133" y="1464469"/>
              <a:ext cx="461962" cy="209550"/>
            </a:xfrm>
            <a:custGeom>
              <a:avLst/>
              <a:gdLst>
                <a:gd name="T0" fmla="*/ 0 w 291"/>
                <a:gd name="T1" fmla="*/ 2147483647 h 176"/>
                <a:gd name="T2" fmla="*/ 2147483647 w 291"/>
                <a:gd name="T3" fmla="*/ 2147483647 h 176"/>
                <a:gd name="T4" fmla="*/ 2147483647 w 291"/>
                <a:gd name="T5" fmla="*/ 0 h 176"/>
                <a:gd name="T6" fmla="*/ 0 60000 65536"/>
                <a:gd name="T7" fmla="*/ 0 60000 65536"/>
                <a:gd name="T8" fmla="*/ 0 60000 65536"/>
                <a:gd name="T9" fmla="*/ 0 w 291"/>
                <a:gd name="T10" fmla="*/ 0 h 176"/>
                <a:gd name="T11" fmla="*/ 291 w 291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176">
                  <a:moveTo>
                    <a:pt x="0" y="176"/>
                  </a:moveTo>
                  <a:cubicBezTo>
                    <a:pt x="15" y="155"/>
                    <a:pt x="42" y="77"/>
                    <a:pt x="90" y="48"/>
                  </a:cubicBezTo>
                  <a:cubicBezTo>
                    <a:pt x="138" y="19"/>
                    <a:pt x="249" y="10"/>
                    <a:pt x="291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6" name="Line 59"/>
            <p:cNvSpPr>
              <a:spLocks noChangeShapeType="1"/>
            </p:cNvSpPr>
            <p:nvPr/>
          </p:nvSpPr>
          <p:spPr bwMode="auto">
            <a:xfrm flipH="1">
              <a:off x="4428134" y="1437085"/>
              <a:ext cx="433387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7" name="Line 60"/>
            <p:cNvSpPr>
              <a:spLocks noChangeShapeType="1"/>
            </p:cNvSpPr>
            <p:nvPr/>
          </p:nvSpPr>
          <p:spPr bwMode="auto">
            <a:xfrm flipH="1">
              <a:off x="4932959" y="1600200"/>
              <a:ext cx="433387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8" name="Freeform 61"/>
            <p:cNvSpPr>
              <a:spLocks/>
            </p:cNvSpPr>
            <p:nvPr/>
          </p:nvSpPr>
          <p:spPr bwMode="auto">
            <a:xfrm flipV="1">
              <a:off x="4932958" y="1329929"/>
              <a:ext cx="461962" cy="209550"/>
            </a:xfrm>
            <a:custGeom>
              <a:avLst/>
              <a:gdLst>
                <a:gd name="T0" fmla="*/ 0 w 291"/>
                <a:gd name="T1" fmla="*/ 2147483647 h 176"/>
                <a:gd name="T2" fmla="*/ 2147483647 w 291"/>
                <a:gd name="T3" fmla="*/ 2147483647 h 176"/>
                <a:gd name="T4" fmla="*/ 2147483647 w 291"/>
                <a:gd name="T5" fmla="*/ 0 h 176"/>
                <a:gd name="T6" fmla="*/ 0 60000 65536"/>
                <a:gd name="T7" fmla="*/ 0 60000 65536"/>
                <a:gd name="T8" fmla="*/ 0 60000 65536"/>
                <a:gd name="T9" fmla="*/ 0 w 291"/>
                <a:gd name="T10" fmla="*/ 0 h 176"/>
                <a:gd name="T11" fmla="*/ 291 w 291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176">
                  <a:moveTo>
                    <a:pt x="0" y="176"/>
                  </a:moveTo>
                  <a:cubicBezTo>
                    <a:pt x="15" y="155"/>
                    <a:pt x="42" y="77"/>
                    <a:pt x="90" y="48"/>
                  </a:cubicBezTo>
                  <a:cubicBezTo>
                    <a:pt x="138" y="19"/>
                    <a:pt x="249" y="10"/>
                    <a:pt x="291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9" name="Freeform 62"/>
            <p:cNvSpPr>
              <a:spLocks/>
            </p:cNvSpPr>
            <p:nvPr/>
          </p:nvSpPr>
          <p:spPr bwMode="auto">
            <a:xfrm flipV="1">
              <a:off x="5471120" y="1347788"/>
              <a:ext cx="427038" cy="344091"/>
            </a:xfrm>
            <a:custGeom>
              <a:avLst/>
              <a:gdLst>
                <a:gd name="T0" fmla="*/ 0 w 269"/>
                <a:gd name="T1" fmla="*/ 2147483647 h 289"/>
                <a:gd name="T2" fmla="*/ 2147483647 w 269"/>
                <a:gd name="T3" fmla="*/ 2147483647 h 289"/>
                <a:gd name="T4" fmla="*/ 2147483647 w 269"/>
                <a:gd name="T5" fmla="*/ 0 h 289"/>
                <a:gd name="T6" fmla="*/ 0 60000 65536"/>
                <a:gd name="T7" fmla="*/ 0 60000 65536"/>
                <a:gd name="T8" fmla="*/ 0 60000 65536"/>
                <a:gd name="T9" fmla="*/ 0 w 269"/>
                <a:gd name="T10" fmla="*/ 0 h 289"/>
                <a:gd name="T11" fmla="*/ 269 w 269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" h="289">
                  <a:moveTo>
                    <a:pt x="0" y="289"/>
                  </a:moveTo>
                  <a:cubicBezTo>
                    <a:pt x="16" y="257"/>
                    <a:pt x="50" y="147"/>
                    <a:pt x="95" y="99"/>
                  </a:cubicBezTo>
                  <a:cubicBezTo>
                    <a:pt x="140" y="51"/>
                    <a:pt x="233" y="21"/>
                    <a:pt x="269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0" name="Freeform 63"/>
            <p:cNvSpPr>
              <a:spLocks/>
            </p:cNvSpPr>
            <p:nvPr/>
          </p:nvSpPr>
          <p:spPr bwMode="auto">
            <a:xfrm flipV="1">
              <a:off x="5987058" y="1338263"/>
              <a:ext cx="404812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1" y="270"/>
                    <a:pt x="86" y="198"/>
                    <a:pt x="128" y="149"/>
                  </a:cubicBezTo>
                  <a:cubicBezTo>
                    <a:pt x="170" y="100"/>
                    <a:pt x="229" y="31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1" name="Freeform 64"/>
            <p:cNvSpPr>
              <a:spLocks/>
            </p:cNvSpPr>
            <p:nvPr/>
          </p:nvSpPr>
          <p:spPr bwMode="auto">
            <a:xfrm flipV="1">
              <a:off x="6506171" y="1340644"/>
              <a:ext cx="404813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7" y="283"/>
                    <a:pt x="122" y="280"/>
                    <a:pt x="165" y="231"/>
                  </a:cubicBezTo>
                  <a:cubicBezTo>
                    <a:pt x="208" y="182"/>
                    <a:pt x="236" y="48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2" name="Freeform 65"/>
            <p:cNvSpPr>
              <a:spLocks/>
            </p:cNvSpPr>
            <p:nvPr/>
          </p:nvSpPr>
          <p:spPr bwMode="auto">
            <a:xfrm flipV="1">
              <a:off x="6998295" y="1323976"/>
              <a:ext cx="228600" cy="355997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3" name="Line 66"/>
            <p:cNvSpPr>
              <a:spLocks noChangeShapeType="1"/>
            </p:cNvSpPr>
            <p:nvPr/>
          </p:nvSpPr>
          <p:spPr bwMode="auto">
            <a:xfrm>
              <a:off x="7298333" y="1323975"/>
              <a:ext cx="0" cy="377429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94" name="Freeform 67"/>
            <p:cNvSpPr>
              <a:spLocks/>
            </p:cNvSpPr>
            <p:nvPr/>
          </p:nvSpPr>
          <p:spPr bwMode="auto">
            <a:xfrm flipH="1">
              <a:off x="2053233" y="1725216"/>
              <a:ext cx="228600" cy="284559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5" name="Line 68"/>
            <p:cNvSpPr>
              <a:spLocks noChangeShapeType="1"/>
            </p:cNvSpPr>
            <p:nvPr/>
          </p:nvSpPr>
          <p:spPr bwMode="auto">
            <a:xfrm>
              <a:off x="1980208" y="1733551"/>
              <a:ext cx="0" cy="269081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96" name="Freeform 69"/>
            <p:cNvSpPr>
              <a:spLocks/>
            </p:cNvSpPr>
            <p:nvPr/>
          </p:nvSpPr>
          <p:spPr bwMode="auto">
            <a:xfrm>
              <a:off x="1842096" y="2060973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2" y="225"/>
                    <a:pt x="159" y="219"/>
                    <a:pt x="111" y="180"/>
                  </a:cubicBezTo>
                  <a:cubicBezTo>
                    <a:pt x="63" y="141"/>
                    <a:pt x="23" y="37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7" name="Freeform 70"/>
            <p:cNvSpPr>
              <a:spLocks/>
            </p:cNvSpPr>
            <p:nvPr/>
          </p:nvSpPr>
          <p:spPr bwMode="auto">
            <a:xfrm>
              <a:off x="1848446" y="2390776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7" y="216"/>
                    <a:pt x="194" y="164"/>
                    <a:pt x="146" y="125"/>
                  </a:cubicBezTo>
                  <a:cubicBezTo>
                    <a:pt x="98" y="86"/>
                    <a:pt x="30" y="26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8" name="Freeform 71"/>
            <p:cNvSpPr>
              <a:spLocks/>
            </p:cNvSpPr>
            <p:nvPr/>
          </p:nvSpPr>
          <p:spPr bwMode="auto">
            <a:xfrm>
              <a:off x="1845271" y="2724151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75" y="209"/>
                    <a:pt x="244" y="124"/>
                    <a:pt x="196" y="85"/>
                  </a:cubicBezTo>
                  <a:cubicBezTo>
                    <a:pt x="148" y="46"/>
                    <a:pt x="41" y="18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9" name="Freeform 72"/>
            <p:cNvSpPr>
              <a:spLocks/>
            </p:cNvSpPr>
            <p:nvPr/>
          </p:nvSpPr>
          <p:spPr bwMode="auto">
            <a:xfrm>
              <a:off x="1832570" y="3193257"/>
              <a:ext cx="471488" cy="146447"/>
            </a:xfrm>
            <a:custGeom>
              <a:avLst/>
              <a:gdLst>
                <a:gd name="T0" fmla="*/ 2147483647 w 297"/>
                <a:gd name="T1" fmla="*/ 2147483647 h 123"/>
                <a:gd name="T2" fmla="*/ 2147483647 w 297"/>
                <a:gd name="T3" fmla="*/ 2147483647 h 123"/>
                <a:gd name="T4" fmla="*/ 0 w 297"/>
                <a:gd name="T5" fmla="*/ 0 h 123"/>
                <a:gd name="T6" fmla="*/ 0 60000 65536"/>
                <a:gd name="T7" fmla="*/ 0 60000 65536"/>
                <a:gd name="T8" fmla="*/ 0 60000 65536"/>
                <a:gd name="T9" fmla="*/ 0 w 297"/>
                <a:gd name="T10" fmla="*/ 0 h 123"/>
                <a:gd name="T11" fmla="*/ 297 w 297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7" h="123">
                  <a:moveTo>
                    <a:pt x="297" y="123"/>
                  </a:moveTo>
                  <a:cubicBezTo>
                    <a:pt x="279" y="106"/>
                    <a:pt x="238" y="41"/>
                    <a:pt x="189" y="21"/>
                  </a:cubicBezTo>
                  <a:cubicBezTo>
                    <a:pt x="140" y="1"/>
                    <a:pt x="39" y="4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0" name="Line 73"/>
            <p:cNvSpPr>
              <a:spLocks noChangeShapeType="1"/>
            </p:cNvSpPr>
            <p:nvPr/>
          </p:nvSpPr>
          <p:spPr bwMode="auto">
            <a:xfrm>
              <a:off x="1835746" y="3155156"/>
              <a:ext cx="504825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01" name="Freeform 74"/>
            <p:cNvSpPr>
              <a:spLocks/>
            </p:cNvSpPr>
            <p:nvPr/>
          </p:nvSpPr>
          <p:spPr bwMode="auto">
            <a:xfrm flipV="1">
              <a:off x="1843684" y="3398044"/>
              <a:ext cx="471487" cy="146447"/>
            </a:xfrm>
            <a:custGeom>
              <a:avLst/>
              <a:gdLst>
                <a:gd name="T0" fmla="*/ 2147483647 w 297"/>
                <a:gd name="T1" fmla="*/ 2147483647 h 123"/>
                <a:gd name="T2" fmla="*/ 2147483647 w 297"/>
                <a:gd name="T3" fmla="*/ 2147483647 h 123"/>
                <a:gd name="T4" fmla="*/ 0 w 297"/>
                <a:gd name="T5" fmla="*/ 0 h 123"/>
                <a:gd name="T6" fmla="*/ 0 60000 65536"/>
                <a:gd name="T7" fmla="*/ 0 60000 65536"/>
                <a:gd name="T8" fmla="*/ 0 60000 65536"/>
                <a:gd name="T9" fmla="*/ 0 w 297"/>
                <a:gd name="T10" fmla="*/ 0 h 123"/>
                <a:gd name="T11" fmla="*/ 297 w 297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7" h="123">
                  <a:moveTo>
                    <a:pt x="297" y="123"/>
                  </a:moveTo>
                  <a:cubicBezTo>
                    <a:pt x="279" y="106"/>
                    <a:pt x="238" y="41"/>
                    <a:pt x="189" y="21"/>
                  </a:cubicBezTo>
                  <a:cubicBezTo>
                    <a:pt x="140" y="1"/>
                    <a:pt x="39" y="4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2" name="Line 75"/>
            <p:cNvSpPr>
              <a:spLocks noChangeShapeType="1"/>
            </p:cNvSpPr>
            <p:nvPr/>
          </p:nvSpPr>
          <p:spPr bwMode="auto">
            <a:xfrm>
              <a:off x="1835746" y="3598069"/>
              <a:ext cx="504825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03" name="Freeform 76"/>
            <p:cNvSpPr>
              <a:spLocks/>
            </p:cNvSpPr>
            <p:nvPr/>
          </p:nvSpPr>
          <p:spPr bwMode="auto">
            <a:xfrm flipV="1">
              <a:off x="1851621" y="3725467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75" y="209"/>
                    <a:pt x="244" y="124"/>
                    <a:pt x="196" y="85"/>
                  </a:cubicBezTo>
                  <a:cubicBezTo>
                    <a:pt x="148" y="46"/>
                    <a:pt x="41" y="18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4" name="Freeform 77"/>
            <p:cNvSpPr>
              <a:spLocks/>
            </p:cNvSpPr>
            <p:nvPr/>
          </p:nvSpPr>
          <p:spPr bwMode="auto">
            <a:xfrm flipV="1">
              <a:off x="1845271" y="4052888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7" y="216"/>
                    <a:pt x="194" y="164"/>
                    <a:pt x="146" y="125"/>
                  </a:cubicBezTo>
                  <a:cubicBezTo>
                    <a:pt x="98" y="86"/>
                    <a:pt x="30" y="26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5" name="Freeform 78"/>
            <p:cNvSpPr>
              <a:spLocks/>
            </p:cNvSpPr>
            <p:nvPr/>
          </p:nvSpPr>
          <p:spPr bwMode="auto">
            <a:xfrm flipV="1">
              <a:off x="1843683" y="4398169"/>
              <a:ext cx="461962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2" y="225"/>
                    <a:pt x="159" y="219"/>
                    <a:pt x="111" y="180"/>
                  </a:cubicBezTo>
                  <a:cubicBezTo>
                    <a:pt x="63" y="141"/>
                    <a:pt x="23" y="37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6" name="Freeform 79"/>
            <p:cNvSpPr>
              <a:spLocks/>
            </p:cNvSpPr>
            <p:nvPr/>
          </p:nvSpPr>
          <p:spPr bwMode="auto">
            <a:xfrm flipH="1" flipV="1">
              <a:off x="2083395" y="4712494"/>
              <a:ext cx="228600" cy="284560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7" name="Line 80"/>
            <p:cNvSpPr>
              <a:spLocks noChangeShapeType="1"/>
            </p:cNvSpPr>
            <p:nvPr/>
          </p:nvSpPr>
          <p:spPr bwMode="auto">
            <a:xfrm>
              <a:off x="1996083" y="4727973"/>
              <a:ext cx="0" cy="269081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08" name="AutoShape 81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448645" y="4044553"/>
              <a:ext cx="433388" cy="270272"/>
            </a:xfrm>
            <a:prstGeom prst="actionButtonInformation">
              <a:avLst/>
            </a:prstGeom>
            <a:solidFill>
              <a:srgbClr val="FF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9" name="AutoShape 82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960070" y="2409826"/>
              <a:ext cx="433388" cy="270272"/>
            </a:xfrm>
            <a:prstGeom prst="actionButtonInformation">
              <a:avLst/>
            </a:prstGeom>
            <a:solidFill>
              <a:srgbClr val="FF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0" name="AutoShape 83">
              <a:hlinkClick r:id="rId7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27945" y="2071688"/>
              <a:ext cx="433388" cy="270272"/>
            </a:xfrm>
            <a:prstGeom prst="actionButtonInformation">
              <a:avLst/>
            </a:prstGeom>
            <a:solidFill>
              <a:srgbClr val="00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1" name="AutoShape 8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27945" y="4364832"/>
              <a:ext cx="433388" cy="270272"/>
            </a:xfrm>
            <a:prstGeom prst="actionButtonInformation">
              <a:avLst/>
            </a:prstGeom>
            <a:solidFill>
              <a:srgbClr val="FF99CC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2" name="AutoShape 8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45345" y="3702844"/>
              <a:ext cx="433388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3" name="AutoShape 9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51945" y="4364832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4" name="AutoShape 9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48770" y="3055144"/>
              <a:ext cx="433388" cy="270272"/>
            </a:xfrm>
            <a:prstGeom prst="actionButtonInformation">
              <a:avLst/>
            </a:prstGeom>
            <a:solidFill>
              <a:srgbClr val="99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5" name="AutoShape 9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36070" y="3381376"/>
              <a:ext cx="433388" cy="270272"/>
            </a:xfrm>
            <a:prstGeom prst="actionButtonInformation">
              <a:avLst/>
            </a:prstGeom>
            <a:solidFill>
              <a:srgbClr val="FF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6" name="AutoShape 9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12009" y="1762126"/>
              <a:ext cx="433387" cy="270272"/>
            </a:xfrm>
            <a:prstGeom prst="actionButtonInformation">
              <a:avLst/>
            </a:prstGeom>
            <a:solidFill>
              <a:srgbClr val="CC99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7" name="AutoShape 9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3534" y="4698207"/>
              <a:ext cx="433387" cy="270272"/>
            </a:xfrm>
            <a:prstGeom prst="actionButtonInformation">
              <a:avLst/>
            </a:prstGeom>
            <a:solidFill>
              <a:srgbClr val="CC99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8" name="AutoShape 9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6295" y="4695826"/>
              <a:ext cx="433388" cy="270272"/>
            </a:xfrm>
            <a:prstGeom prst="actionButtonInformation">
              <a:avLst/>
            </a:prstGeom>
            <a:solidFill>
              <a:srgbClr val="C0C0C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9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58295" y="4691063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0" name="AutoShape 101">
              <a:hlinkClick r:id="rId8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448645" y="2405063"/>
              <a:ext cx="433388" cy="270272"/>
            </a:xfrm>
            <a:prstGeom prst="actionButtonInformation">
              <a:avLst/>
            </a:prstGeom>
            <a:solidFill>
              <a:srgbClr val="FF00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1" name="AutoShape 102">
              <a:hlinkClick r:id="rId9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977534" y="4030266"/>
              <a:ext cx="433387" cy="270272"/>
            </a:xfrm>
            <a:prstGeom prst="actionButtonInformation">
              <a:avLst/>
            </a:prstGeom>
            <a:solidFill>
              <a:srgbClr val="FF00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2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42484" y="4687491"/>
              <a:ext cx="433387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3" name="AutoShape 1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44070" y="2069307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4" name="AutoShape 1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458545" y="3055144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5" name="AutoShape 115">
              <a:hlinkClick r:id="rId9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34295" y="3383757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6" name="AutoShape 1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445720" y="1747838"/>
              <a:ext cx="433388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7" name="AutoShape 11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77659" y="2744391"/>
              <a:ext cx="433387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8" name="AutoShape 118">
              <a:hlinkClick r:id="rId8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928070" y="4693444"/>
              <a:ext cx="433388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9" name="AutoShape 11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487120" y="4354116"/>
              <a:ext cx="433388" cy="270272"/>
            </a:xfrm>
            <a:prstGeom prst="actionButtonInformation">
              <a:avLst/>
            </a:prstGeom>
            <a:solidFill>
              <a:srgbClr val="00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0" name="AutoShape 12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472834" y="2074069"/>
              <a:ext cx="433387" cy="270272"/>
            </a:xfrm>
            <a:prstGeom prst="actionButtonInformation">
              <a:avLst/>
            </a:prstGeom>
            <a:solidFill>
              <a:srgbClr val="FF99CC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1" name="AutoShape 12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31370" y="3057526"/>
              <a:ext cx="433388" cy="270272"/>
            </a:xfrm>
            <a:prstGeom prst="actionButtonInformation">
              <a:avLst/>
            </a:prstGeom>
            <a:solidFill>
              <a:srgbClr val="FF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2" name="AutoShape 1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56645" y="3705226"/>
              <a:ext cx="433388" cy="270272"/>
            </a:xfrm>
            <a:prstGeom prst="actionButtonInformation">
              <a:avLst/>
            </a:prstGeom>
            <a:solidFill>
              <a:srgbClr val="957141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3" name="AutoShape 1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458420" y="2717007"/>
              <a:ext cx="433388" cy="270272"/>
            </a:xfrm>
            <a:prstGeom prst="actionButtonInformation">
              <a:avLst/>
            </a:prstGeom>
            <a:solidFill>
              <a:srgbClr val="957141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4" name="AutoShape 1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31370" y="3381376"/>
              <a:ext cx="433388" cy="270272"/>
            </a:xfrm>
            <a:prstGeom prst="actionButtonInformation">
              <a:avLst/>
            </a:prstGeom>
            <a:solidFill>
              <a:srgbClr val="99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9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466109" y="3052763"/>
              <a:ext cx="433387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1" name="AutoShape 9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1945" y="1762126"/>
              <a:ext cx="433388" cy="270272"/>
            </a:xfrm>
            <a:prstGeom prst="actionButtonInformation">
              <a:avLst/>
            </a:prstGeom>
            <a:solidFill>
              <a:srgbClr val="C0C0C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2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1945" y="3052763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3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59945" y="1749028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4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54870" y="3382566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6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1945" y="3387328"/>
              <a:ext cx="433388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7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48520" y="3065860"/>
              <a:ext cx="433388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8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72584" y="1757363"/>
              <a:ext cx="433387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95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28134" y="2409826"/>
              <a:ext cx="433387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96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975945" y="3381376"/>
              <a:ext cx="433388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97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31370" y="4030266"/>
              <a:ext cx="433388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</p:grpSp>
      <p:sp>
        <p:nvSpPr>
          <p:cNvPr id="3" name="PIJL-RECHTS 2"/>
          <p:cNvSpPr/>
          <p:nvPr/>
        </p:nvSpPr>
        <p:spPr>
          <a:xfrm>
            <a:off x="307975" y="4052888"/>
            <a:ext cx="1455713" cy="34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JL-OMLAAG 3"/>
          <p:cNvSpPr/>
          <p:nvPr/>
        </p:nvSpPr>
        <p:spPr>
          <a:xfrm>
            <a:off x="3466109" y="120254"/>
            <a:ext cx="358775" cy="1108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194400" y="2606590"/>
            <a:ext cx="156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hand part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look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Tekstvak 126"/>
          <p:cNvSpPr txBox="1"/>
          <p:nvPr/>
        </p:nvSpPr>
        <p:spPr>
          <a:xfrm>
            <a:off x="3831333" y="120254"/>
            <a:ext cx="198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the right hand part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look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Tekstvak 127"/>
          <p:cNvSpPr txBox="1"/>
          <p:nvPr/>
        </p:nvSpPr>
        <p:spPr>
          <a:xfrm>
            <a:off x="6622184" y="136252"/>
            <a:ext cx="2414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field on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intersection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column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Tekstvak 128"/>
          <p:cNvSpPr txBox="1"/>
          <p:nvPr/>
        </p:nvSpPr>
        <p:spPr>
          <a:xfrm>
            <a:off x="194399" y="194400"/>
            <a:ext cx="314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entry point of 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selector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square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Tekstvak 129"/>
          <p:cNvSpPr txBox="1"/>
          <p:nvPr/>
        </p:nvSpPr>
        <p:spPr>
          <a:xfrm>
            <a:off x="7486280" y="933564"/>
            <a:ext cx="1657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and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shows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information page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help to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171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7387">
        <p:fade/>
      </p:transition>
    </mc:Choice>
    <mc:Fallback>
      <p:transition xmlns:p14="http://schemas.microsoft.com/office/powerpoint/2010/main" spd="med" advTm="7738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 animBg="1"/>
      <p:bldP spid="5" grpId="0"/>
      <p:bldP spid="127" grpId="0"/>
      <p:bldP spid="128" grpId="0"/>
      <p:bldP spid="129" grpId="0"/>
      <p:bldP spid="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109"/>
          <p:cNvSpPr txBox="1">
            <a:spLocks noChangeArrowheads="1"/>
          </p:cNvSpPr>
          <p:nvPr/>
        </p:nvSpPr>
        <p:spPr bwMode="auto">
          <a:xfrm>
            <a:off x="2303463" y="411510"/>
            <a:ext cx="5040312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 dirty="0" err="1">
                <a:ea typeface="ＭＳ Ｐゴシック" pitchFamily="1" charset="-128"/>
              </a:rPr>
              <a:t>Linear</a:t>
            </a:r>
            <a:r>
              <a:rPr lang="nl-NL" sz="1600" dirty="0">
                <a:ea typeface="ＭＳ Ｐゴシック" pitchFamily="1" charset="-128"/>
              </a:rPr>
              <a:t>, </a:t>
            </a:r>
            <a:r>
              <a:rPr lang="nl-NL" sz="1600" dirty="0" err="1">
                <a:ea typeface="ＭＳ Ｐゴシック" pitchFamily="1" charset="-128"/>
              </a:rPr>
              <a:t>increasing</a:t>
            </a:r>
            <a:endParaRPr lang="nl-NL" sz="1600" dirty="0">
              <a:ea typeface="ＭＳ Ｐゴシック" pitchFamily="1" charset="-128"/>
            </a:endParaRPr>
          </a:p>
        </p:txBody>
      </p:sp>
      <p:sp>
        <p:nvSpPr>
          <p:cNvPr id="4104" name="Text Box 110"/>
          <p:cNvSpPr txBox="1">
            <a:spLocks noChangeArrowheads="1"/>
          </p:cNvSpPr>
          <p:nvPr/>
        </p:nvSpPr>
        <p:spPr bwMode="auto">
          <a:xfrm>
            <a:off x="0" y="411510"/>
            <a:ext cx="2268538" cy="397031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chemeClr val="tx2"/>
              </a:buClr>
            </a:pPr>
            <a:r>
              <a:rPr lang="nl-NL" sz="2400" dirty="0">
                <a:ea typeface="ＭＳ Ｐゴシック" pitchFamily="1" charset="-128"/>
              </a:rPr>
              <a:t>  </a:t>
            </a:r>
            <a:r>
              <a:rPr lang="nl-NL" i="1" dirty="0" err="1" smtClean="0">
                <a:solidFill>
                  <a:schemeClr val="tx2"/>
                </a:solidFill>
                <a:ea typeface="ＭＳ Ｐゴシック" pitchFamily="1" charset="-128"/>
              </a:rPr>
              <a:t>Behavior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</a:t>
            </a:r>
          </a:p>
          <a:p>
            <a:pPr marL="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</a:t>
            </a:r>
            <a:r>
              <a:rPr lang="nl-NL" i="1" dirty="0" err="1">
                <a:solidFill>
                  <a:schemeClr val="tx2"/>
                </a:solidFill>
                <a:ea typeface="ＭＳ Ｐゴシック" pitchFamily="1" charset="-128"/>
              </a:rPr>
              <a:t>Suggested</a:t>
            </a: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</a:t>
            </a:r>
            <a:r>
              <a:rPr lang="nl-NL" i="1" dirty="0" smtClean="0">
                <a:solidFill>
                  <a:schemeClr val="tx2"/>
                </a:solidFill>
                <a:ea typeface="ＭＳ Ｐゴシック" pitchFamily="1" charset="-128"/>
              </a:rPr>
              <a:t>form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</a:t>
            </a:r>
            <a:r>
              <a:rPr lang="nl-NL" i="1" dirty="0" smtClean="0">
                <a:solidFill>
                  <a:schemeClr val="tx2"/>
                </a:solidFill>
                <a:ea typeface="ＭＳ Ｐゴシック" pitchFamily="1" charset="-128"/>
              </a:rPr>
              <a:t>Parameters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How </a:t>
            </a:r>
            <a:r>
              <a:rPr lang="nl-NL" i="1" dirty="0" err="1">
                <a:solidFill>
                  <a:schemeClr val="tx2"/>
                </a:solidFill>
                <a:ea typeface="ＭＳ Ｐゴシック" pitchFamily="1" charset="-128"/>
              </a:rPr>
              <a:t>to</a:t>
            </a: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fit</a:t>
            </a:r>
          </a:p>
          <a:p>
            <a:pPr marL="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i="1" dirty="0" smtClean="0">
                <a:solidFill>
                  <a:schemeClr val="tx2"/>
                </a:solidFill>
                <a:ea typeface="ＭＳ Ｐゴシック" pitchFamily="1" charset="-128"/>
              </a:rPr>
              <a:t>  Example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i="1" dirty="0" smtClean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r>
              <a:rPr lang="nl-NL" i="1" dirty="0" smtClean="0">
                <a:solidFill>
                  <a:schemeClr val="tx2"/>
                </a:solidFill>
                <a:ea typeface="ＭＳ Ｐゴシック" pitchFamily="1" charset="-128"/>
              </a:rPr>
              <a:t>  </a:t>
            </a:r>
            <a:r>
              <a:rPr lang="nl-NL" i="1" dirty="0" err="1" smtClean="0">
                <a:solidFill>
                  <a:schemeClr val="tx2"/>
                </a:solidFill>
                <a:ea typeface="ＭＳ Ｐゴシック" pitchFamily="1" charset="-128"/>
              </a:rPr>
              <a:t>Remarks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</p:txBody>
      </p:sp>
      <p:sp>
        <p:nvSpPr>
          <p:cNvPr id="4105" name="AutoShape 1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2989" y="3813125"/>
            <a:ext cx="504825" cy="411956"/>
          </a:xfrm>
          <a:prstGeom prst="actionButtonHome">
            <a:avLst/>
          </a:prstGeom>
          <a:solidFill>
            <a:schemeClr val="accent1">
              <a:alpha val="2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110000"/>
              </a:lnSpc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endParaRPr lang="en-US" sz="2400">
              <a:ea typeface="ＭＳ Ｐゴシック" pitchFamily="1" charset="-128"/>
            </a:endParaRPr>
          </a:p>
        </p:txBody>
      </p:sp>
      <p:sp>
        <p:nvSpPr>
          <p:cNvPr id="4106" name="Text Box 112"/>
          <p:cNvSpPr txBox="1">
            <a:spLocks noChangeArrowheads="1"/>
          </p:cNvSpPr>
          <p:nvPr/>
        </p:nvSpPr>
        <p:spPr bwMode="auto">
          <a:xfrm>
            <a:off x="2303464" y="1560462"/>
            <a:ext cx="5437187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>
                <a:ea typeface="ＭＳ Ｐゴシック" pitchFamily="1" charset="-128"/>
              </a:rPr>
              <a:t>a: slope with the +x axis; b: intercept with the y-axis</a:t>
            </a:r>
          </a:p>
        </p:txBody>
      </p:sp>
      <p:sp>
        <p:nvSpPr>
          <p:cNvPr id="4107" name="Text Box 113"/>
          <p:cNvSpPr txBox="1">
            <a:spLocks noChangeArrowheads="1"/>
          </p:cNvSpPr>
          <p:nvPr/>
        </p:nvSpPr>
        <p:spPr bwMode="auto">
          <a:xfrm>
            <a:off x="2303463" y="2139106"/>
            <a:ext cx="73088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>
                <a:ea typeface="ＭＳ Ｐゴシック" pitchFamily="1" charset="-128"/>
              </a:rPr>
              <a:t>linear least squares (</a:t>
            </a:r>
            <a:r>
              <a:rPr lang="nl-NL" sz="1600">
                <a:ea typeface="ＭＳ Ｐゴシック" pitchFamily="1" charset="-128"/>
                <a:hlinkClick r:id="rId5"/>
              </a:rPr>
              <a:t>http://en.wikipedia.org/wiki/Linear_least_squares_(mathematics)</a:t>
            </a:r>
            <a:r>
              <a:rPr lang="nl-NL" sz="2400">
                <a:ea typeface="ＭＳ Ｐゴシック" pitchFamily="1" charset="-128"/>
              </a:rPr>
              <a:t> )</a:t>
            </a:r>
            <a:r>
              <a:rPr lang="nl-NL" sz="1600">
                <a:ea typeface="ＭＳ Ｐゴシック" pitchFamily="1" charset="-128"/>
              </a:rPr>
              <a:t>;</a:t>
            </a:r>
          </a:p>
        </p:txBody>
      </p:sp>
      <p:sp>
        <p:nvSpPr>
          <p:cNvPr id="4108" name="Text Box 114"/>
          <p:cNvSpPr txBox="1">
            <a:spLocks noChangeArrowheads="1"/>
          </p:cNvSpPr>
          <p:nvPr/>
        </p:nvSpPr>
        <p:spPr bwMode="auto">
          <a:xfrm>
            <a:off x="2303464" y="2755850"/>
            <a:ext cx="6840537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 dirty="0">
                <a:ea typeface="ＭＳ Ｐゴシック" pitchFamily="1" charset="-128"/>
              </a:rPr>
              <a:t>The world record time on </a:t>
            </a:r>
            <a:r>
              <a:rPr lang="nl-NL" sz="1600" dirty="0" smtClean="0">
                <a:ea typeface="ＭＳ Ｐゴシック" pitchFamily="1" charset="-128"/>
              </a:rPr>
              <a:t>200 </a:t>
            </a:r>
            <a:r>
              <a:rPr lang="nl-NL" sz="1600" dirty="0">
                <a:ea typeface="ＭＳ Ｐゴシック" pitchFamily="1" charset="-128"/>
              </a:rPr>
              <a:t>m sprint as a </a:t>
            </a:r>
            <a:r>
              <a:rPr lang="nl-NL" sz="1600" dirty="0" err="1">
                <a:ea typeface="ＭＳ Ｐゴシック" pitchFamily="1" charset="-128"/>
              </a:rPr>
              <a:t>function</a:t>
            </a:r>
            <a:r>
              <a:rPr lang="nl-NL" sz="1600" dirty="0">
                <a:ea typeface="ＭＳ Ｐゴシック" pitchFamily="1" charset="-128"/>
              </a:rPr>
              <a:t> of time (</a:t>
            </a:r>
            <a:r>
              <a:rPr lang="nl-NL" sz="1600" dirty="0" err="1">
                <a:ea typeface="ＭＳ Ｐゴシック" pitchFamily="1" charset="-128"/>
              </a:rPr>
              <a:t>this</a:t>
            </a:r>
            <a:r>
              <a:rPr lang="nl-NL" sz="1600" dirty="0">
                <a:ea typeface="ＭＳ Ｐゴシック" pitchFamily="1" charset="-128"/>
              </a:rPr>
              <a:t> example shows the </a:t>
            </a:r>
            <a:r>
              <a:rPr lang="nl-NL" sz="1600" dirty="0" err="1">
                <a:ea typeface="ＭＳ Ｐゴシック" pitchFamily="1" charset="-128"/>
              </a:rPr>
              <a:t>limitations</a:t>
            </a:r>
            <a:r>
              <a:rPr lang="nl-NL" sz="1600" dirty="0">
                <a:ea typeface="ＭＳ Ｐゴシック" pitchFamily="1" charset="-128"/>
              </a:rPr>
              <a:t> of </a:t>
            </a:r>
            <a:r>
              <a:rPr lang="nl-NL" sz="1600" dirty="0" err="1">
                <a:ea typeface="ＭＳ Ｐゴシック" pitchFamily="1" charset="-128"/>
              </a:rPr>
              <a:t>extrapolating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simple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models</a:t>
            </a:r>
            <a:r>
              <a:rPr lang="nl-NL" sz="1600" dirty="0">
                <a:ea typeface="ＭＳ Ｐゴシック" pitchFamily="1" charset="-128"/>
              </a:rPr>
              <a:t>; </a:t>
            </a:r>
            <a:r>
              <a:rPr lang="nl-NL" sz="1600" dirty="0" err="1">
                <a:ea typeface="ＭＳ Ｐゴシック" pitchFamily="1" charset="-128"/>
              </a:rPr>
              <a:t>see</a:t>
            </a:r>
            <a:r>
              <a:rPr lang="nl-NL" sz="1600" dirty="0">
                <a:ea typeface="ＭＳ Ｐゴシック" pitchFamily="1" charset="-128"/>
              </a:rPr>
              <a:t> Edwards &amp; </a:t>
            </a:r>
            <a:r>
              <a:rPr lang="nl-NL" sz="1600" dirty="0" err="1">
                <a:ea typeface="ＭＳ Ｐゴシック" pitchFamily="1" charset="-128"/>
              </a:rPr>
              <a:t>Hamson</a:t>
            </a:r>
            <a:r>
              <a:rPr lang="nl-NL" sz="1600" dirty="0">
                <a:ea typeface="ＭＳ Ｐゴシック" pitchFamily="1" charset="-128"/>
              </a:rPr>
              <a:t>, page 10 </a:t>
            </a:r>
            <a:r>
              <a:rPr lang="nl-NL" sz="1600" dirty="0" err="1">
                <a:ea typeface="ＭＳ Ｐゴシック" pitchFamily="1" charset="-128"/>
              </a:rPr>
              <a:t>and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further</a:t>
            </a:r>
            <a:r>
              <a:rPr lang="nl-NL" sz="1600" dirty="0">
                <a:ea typeface="ＭＳ Ｐゴシック" pitchFamily="1" charset="-128"/>
              </a:rPr>
              <a:t>)</a:t>
            </a:r>
          </a:p>
        </p:txBody>
      </p:sp>
      <p:sp>
        <p:nvSpPr>
          <p:cNvPr id="4109" name="Text Box 115"/>
          <p:cNvSpPr txBox="1">
            <a:spLocks noChangeArrowheads="1"/>
          </p:cNvSpPr>
          <p:nvPr/>
        </p:nvSpPr>
        <p:spPr bwMode="auto">
          <a:xfrm>
            <a:off x="2339976" y="950862"/>
            <a:ext cx="5040313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>
                <a:ea typeface="ＭＳ Ｐゴシック" pitchFamily="1" charset="-128"/>
              </a:rPr>
              <a:t>y = ax + b, a &gt; 0</a:t>
            </a:r>
          </a:p>
        </p:txBody>
      </p:sp>
      <p:sp>
        <p:nvSpPr>
          <p:cNvPr id="4110" name="Line 116"/>
          <p:cNvSpPr>
            <a:spLocks noChangeShapeType="1"/>
          </p:cNvSpPr>
          <p:nvPr/>
        </p:nvSpPr>
        <p:spPr bwMode="auto">
          <a:xfrm>
            <a:off x="7091363" y="518666"/>
            <a:ext cx="0" cy="10263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11" name="Line 117"/>
          <p:cNvSpPr>
            <a:spLocks noChangeShapeType="1"/>
          </p:cNvSpPr>
          <p:nvPr/>
        </p:nvSpPr>
        <p:spPr bwMode="auto">
          <a:xfrm>
            <a:off x="6227763" y="1005631"/>
            <a:ext cx="172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12" name="Line 119"/>
          <p:cNvSpPr>
            <a:spLocks noChangeShapeType="1"/>
          </p:cNvSpPr>
          <p:nvPr/>
        </p:nvSpPr>
        <p:spPr bwMode="auto">
          <a:xfrm flipV="1">
            <a:off x="6443663" y="897285"/>
            <a:ext cx="1655762" cy="37742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179094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vale toelichting 25"/>
          <p:cNvSpPr/>
          <p:nvPr/>
        </p:nvSpPr>
        <p:spPr>
          <a:xfrm>
            <a:off x="3192196" y="122159"/>
            <a:ext cx="4140870" cy="1451641"/>
          </a:xfrm>
          <a:prstGeom prst="wedgeEllipseCallout">
            <a:avLst>
              <a:gd name="adj1" fmla="val -98836"/>
              <a:gd name="adj2" fmla="val -15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Describes</a:t>
            </a:r>
            <a:r>
              <a:rPr lang="nl-NL" dirty="0" smtClean="0"/>
              <a:t> the </a:t>
            </a:r>
            <a:r>
              <a:rPr lang="nl-NL" dirty="0" err="1" smtClean="0"/>
              <a:t>characteristic</a:t>
            </a:r>
            <a:r>
              <a:rPr lang="nl-NL" dirty="0" smtClean="0"/>
              <a:t> features of the </a:t>
            </a:r>
            <a:r>
              <a:rPr lang="nl-NL" dirty="0" err="1" smtClean="0"/>
              <a:t>graph</a:t>
            </a:r>
            <a:r>
              <a:rPr lang="nl-NL" dirty="0" smtClean="0"/>
              <a:t> of the </a:t>
            </a:r>
            <a:r>
              <a:rPr lang="nl-NL" dirty="0" err="1" smtClean="0"/>
              <a:t>function</a:t>
            </a:r>
            <a:endParaRPr lang="en-US" dirty="0"/>
          </a:p>
        </p:txBody>
      </p:sp>
      <p:sp>
        <p:nvSpPr>
          <p:cNvPr id="25" name="Ovale toelichting 24"/>
          <p:cNvSpPr/>
          <p:nvPr/>
        </p:nvSpPr>
        <p:spPr>
          <a:xfrm>
            <a:off x="3192196" y="819164"/>
            <a:ext cx="4140870" cy="1451641"/>
          </a:xfrm>
          <a:prstGeom prst="wedgeEllipseCallout">
            <a:avLst>
              <a:gd name="adj1" fmla="val -84457"/>
              <a:gd name="adj2" fmla="val -23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Gives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or more </a:t>
            </a:r>
            <a:r>
              <a:rPr lang="nl-NL" dirty="0" err="1" smtClean="0"/>
              <a:t>mathematical</a:t>
            </a:r>
            <a:r>
              <a:rPr lang="nl-NL" dirty="0" smtClean="0"/>
              <a:t> </a:t>
            </a:r>
            <a:r>
              <a:rPr lang="nl-NL" dirty="0" err="1" smtClean="0"/>
              <a:t>expressions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show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behavior</a:t>
            </a:r>
            <a:endParaRPr lang="en-US" dirty="0"/>
          </a:p>
        </p:txBody>
      </p:sp>
      <p:sp>
        <p:nvSpPr>
          <p:cNvPr id="24" name="Ovale toelichting 23"/>
          <p:cNvSpPr/>
          <p:nvPr/>
        </p:nvSpPr>
        <p:spPr>
          <a:xfrm>
            <a:off x="3203419" y="1305423"/>
            <a:ext cx="4140870" cy="1451641"/>
          </a:xfrm>
          <a:prstGeom prst="wedgeEllipseCallout">
            <a:avLst>
              <a:gd name="adj1" fmla="val -94985"/>
              <a:gd name="adj2" fmla="val -208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Explains</a:t>
            </a:r>
            <a:r>
              <a:rPr lang="nl-NL" dirty="0" smtClean="0"/>
              <a:t> the </a:t>
            </a:r>
            <a:r>
              <a:rPr lang="nl-NL" dirty="0" err="1" smtClean="0"/>
              <a:t>meaning</a:t>
            </a:r>
            <a:r>
              <a:rPr lang="nl-NL" dirty="0" smtClean="0"/>
              <a:t> of the parameters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occur</a:t>
            </a:r>
            <a:r>
              <a:rPr lang="nl-NL" dirty="0" smtClean="0"/>
              <a:t> in the </a:t>
            </a:r>
            <a:r>
              <a:rPr lang="nl-NL" dirty="0" err="1" smtClean="0"/>
              <a:t>function</a:t>
            </a:r>
            <a:endParaRPr lang="en-US" dirty="0"/>
          </a:p>
        </p:txBody>
      </p:sp>
      <p:sp>
        <p:nvSpPr>
          <p:cNvPr id="23" name="Ovale toelichting 22"/>
          <p:cNvSpPr/>
          <p:nvPr/>
        </p:nvSpPr>
        <p:spPr>
          <a:xfrm>
            <a:off x="3130674" y="1831305"/>
            <a:ext cx="4140870" cy="1451641"/>
          </a:xfrm>
          <a:prstGeom prst="wedgeEllipseCallout">
            <a:avLst>
              <a:gd name="adj1" fmla="val -99093"/>
              <a:gd name="adj2" fmla="val -18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Explains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obtain</a:t>
            </a:r>
            <a:r>
              <a:rPr lang="nl-NL" dirty="0" smtClean="0"/>
              <a:t> the </a:t>
            </a:r>
            <a:r>
              <a:rPr lang="nl-NL" dirty="0" err="1" smtClean="0"/>
              <a:t>values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these </a:t>
            </a:r>
            <a:r>
              <a:rPr lang="nl-NL" dirty="0" err="1" smtClean="0"/>
              <a:t>paremeters</a:t>
            </a:r>
            <a:r>
              <a:rPr lang="nl-NL" dirty="0" smtClean="0"/>
              <a:t> in order </a:t>
            </a:r>
            <a:r>
              <a:rPr lang="nl-NL" dirty="0" err="1" smtClean="0"/>
              <a:t>to</a:t>
            </a:r>
            <a:r>
              <a:rPr lang="nl-NL" dirty="0" smtClean="0"/>
              <a:t> have the </a:t>
            </a:r>
            <a:r>
              <a:rPr lang="nl-NL" dirty="0" err="1" smtClean="0"/>
              <a:t>graph</a:t>
            </a:r>
            <a:r>
              <a:rPr lang="nl-NL" dirty="0" smtClean="0"/>
              <a:t> meet </a:t>
            </a:r>
            <a:r>
              <a:rPr lang="nl-NL" dirty="0" err="1" smtClean="0"/>
              <a:t>certain</a:t>
            </a:r>
            <a:r>
              <a:rPr lang="nl-NL" dirty="0" smtClean="0"/>
              <a:t> requirements</a:t>
            </a:r>
            <a:endParaRPr lang="en-US" dirty="0"/>
          </a:p>
        </p:txBody>
      </p:sp>
      <p:sp>
        <p:nvSpPr>
          <p:cNvPr id="22" name="Ovale toelichting 21"/>
          <p:cNvSpPr/>
          <p:nvPr/>
        </p:nvSpPr>
        <p:spPr>
          <a:xfrm>
            <a:off x="3115716" y="2361484"/>
            <a:ext cx="4140870" cy="1451641"/>
          </a:xfrm>
          <a:prstGeom prst="wedgeEllipseCallout">
            <a:avLst>
              <a:gd name="adj1" fmla="val -100120"/>
              <a:gd name="adj2" fmla="val -178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Gives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example </a:t>
            </a:r>
            <a:r>
              <a:rPr lang="nl-NL" dirty="0" err="1" smtClean="0"/>
              <a:t>from</a:t>
            </a:r>
            <a:r>
              <a:rPr lang="nl-NL" dirty="0" smtClean="0"/>
              <a:t> the domain of </a:t>
            </a:r>
            <a:r>
              <a:rPr lang="nl-NL" dirty="0" err="1" smtClean="0"/>
              <a:t>mathematical</a:t>
            </a:r>
            <a:r>
              <a:rPr lang="nl-NL" dirty="0" smtClean="0"/>
              <a:t> modeling of the </a:t>
            </a:r>
            <a:r>
              <a:rPr lang="nl-NL" dirty="0" err="1" smtClean="0"/>
              <a:t>use</a:t>
            </a:r>
            <a:r>
              <a:rPr lang="nl-NL" dirty="0" smtClean="0"/>
              <a:t> of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endParaRPr lang="en-US" dirty="0"/>
          </a:p>
        </p:txBody>
      </p:sp>
      <p:sp>
        <p:nvSpPr>
          <p:cNvPr id="21" name="Ovale toelichting 20"/>
          <p:cNvSpPr/>
          <p:nvPr/>
        </p:nvSpPr>
        <p:spPr>
          <a:xfrm>
            <a:off x="3115716" y="3044770"/>
            <a:ext cx="4140870" cy="1451641"/>
          </a:xfrm>
          <a:prstGeom prst="wedgeEllipseCallout">
            <a:avLst>
              <a:gd name="adj1" fmla="val -98836"/>
              <a:gd name="adj2" fmla="val -6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May </a:t>
            </a:r>
            <a:r>
              <a:rPr lang="nl-NL" dirty="0" err="1" smtClean="0"/>
              <a:t>give</a:t>
            </a:r>
            <a:r>
              <a:rPr lang="nl-NL" dirty="0" smtClean="0"/>
              <a:t> </a:t>
            </a:r>
            <a:r>
              <a:rPr lang="nl-NL" dirty="0" err="1" smtClean="0"/>
              <a:t>additional</a:t>
            </a:r>
            <a:r>
              <a:rPr lang="nl-NL" dirty="0" smtClean="0"/>
              <a:t> information, </a:t>
            </a:r>
            <a:r>
              <a:rPr lang="nl-NL" dirty="0" err="1" smtClean="0"/>
              <a:t>external</a:t>
            </a:r>
            <a:r>
              <a:rPr lang="nl-NL" dirty="0" smtClean="0"/>
              <a:t> links etc.</a:t>
            </a:r>
            <a:endParaRPr lang="en-US" dirty="0"/>
          </a:p>
        </p:txBody>
      </p:sp>
      <p:sp>
        <p:nvSpPr>
          <p:cNvPr id="2" name="Ovale toelichting 1"/>
          <p:cNvSpPr/>
          <p:nvPr/>
        </p:nvSpPr>
        <p:spPr>
          <a:xfrm>
            <a:off x="2483768" y="3568380"/>
            <a:ext cx="4140870" cy="1451641"/>
          </a:xfrm>
          <a:prstGeom prst="wedgeEllipseCallout">
            <a:avLst>
              <a:gd name="adj1" fmla="val -73416"/>
              <a:gd name="adj2" fmla="val -208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  <a:r>
              <a:rPr lang="nl-NL" dirty="0" smtClean="0"/>
              <a:t>lick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return </a:t>
            </a:r>
            <a:r>
              <a:rPr lang="nl-NL" dirty="0" err="1" smtClean="0"/>
              <a:t>to</a:t>
            </a:r>
            <a:r>
              <a:rPr lang="nl-NL" dirty="0" smtClean="0"/>
              <a:t> the square </a:t>
            </a:r>
            <a:r>
              <a:rPr lang="nl-NL" dirty="0" err="1" smtClean="0"/>
              <a:t>table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select </a:t>
            </a:r>
            <a:r>
              <a:rPr lang="nl-NL" dirty="0" err="1" smtClean="0"/>
              <a:t>another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94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7207">
        <p:fade/>
      </p:transition>
    </mc:Choice>
    <mc:Fallback>
      <p:transition xmlns:p14="http://schemas.microsoft.com/office/powerpoint/2010/main" spd="med" advTm="7720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  <p:bldP spid="21" grpId="0" animBg="1"/>
      <p:bldP spid="21" grpId="1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/>
          <p:cNvSpPr/>
          <p:nvPr/>
        </p:nvSpPr>
        <p:spPr>
          <a:xfrm>
            <a:off x="4860032" y="2859782"/>
            <a:ext cx="616924" cy="624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5" name="AutoShape 118" descr="https://educationsso.tue.nl/Reserved.ReportViewerWebControl.axd?Mode=true&amp;ReportID=64ab5e2cd31f48d49d735def9a3692c0&amp;ControlID=5dfd0df95af74bf89bc36966e58d75f7&amp;Culture=1043&amp;UICulture=1043&amp;ReportStack=1&amp;OpType=ReportImage&amp;StreamID=0cd23511-eb60-4fc0-9e00-2e4c27840e1f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0" name="Groep 11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1" name="Afbeelding 12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2" name="Rechte verbindingslijn 12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ep 5"/>
          <p:cNvGrpSpPr/>
          <p:nvPr/>
        </p:nvGrpSpPr>
        <p:grpSpPr>
          <a:xfrm>
            <a:off x="1832570" y="1323975"/>
            <a:ext cx="5619750" cy="3677841"/>
            <a:chOff x="1832570" y="1323975"/>
            <a:chExt cx="5619750" cy="3677841"/>
          </a:xfrm>
        </p:grpSpPr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1835745" y="1329928"/>
              <a:ext cx="5616575" cy="3671888"/>
              <a:chOff x="293" y="890"/>
              <a:chExt cx="3676" cy="3311"/>
            </a:xfrm>
          </p:grpSpPr>
          <p:grpSp>
            <p:nvGrpSpPr>
              <p:cNvPr id="3149" name="Group 8"/>
              <p:cNvGrpSpPr>
                <a:grpSpLocks/>
              </p:cNvGrpSpPr>
              <p:nvPr/>
            </p:nvGrpSpPr>
            <p:grpSpPr bwMode="auto">
              <a:xfrm>
                <a:off x="293" y="1253"/>
                <a:ext cx="319" cy="2948"/>
                <a:chOff x="279" y="1071"/>
                <a:chExt cx="289" cy="3249"/>
              </a:xfrm>
            </p:grpSpPr>
            <p:sp>
              <p:nvSpPr>
                <p:cNvPr id="3184" name="Rectangle 9"/>
                <p:cNvSpPr>
                  <a:spLocks noChangeArrowheads="1"/>
                </p:cNvSpPr>
                <p:nvPr/>
              </p:nvSpPr>
              <p:spPr bwMode="auto">
                <a:xfrm>
                  <a:off x="280" y="1071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5" name="Rectangle 10"/>
                <p:cNvSpPr>
                  <a:spLocks noChangeArrowheads="1"/>
                </p:cNvSpPr>
                <p:nvPr/>
              </p:nvSpPr>
              <p:spPr bwMode="auto">
                <a:xfrm>
                  <a:off x="279" y="140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6" name="Rectangle 11"/>
                <p:cNvSpPr>
                  <a:spLocks noChangeArrowheads="1"/>
                </p:cNvSpPr>
                <p:nvPr/>
              </p:nvSpPr>
              <p:spPr bwMode="auto">
                <a:xfrm>
                  <a:off x="280" y="173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7" name="Rectangle 12"/>
                <p:cNvSpPr>
                  <a:spLocks noChangeArrowheads="1"/>
                </p:cNvSpPr>
                <p:nvPr/>
              </p:nvSpPr>
              <p:spPr bwMode="auto">
                <a:xfrm>
                  <a:off x="279" y="206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8" name="Rectangle 13"/>
                <p:cNvSpPr>
                  <a:spLocks noChangeArrowheads="1"/>
                </p:cNvSpPr>
                <p:nvPr/>
              </p:nvSpPr>
              <p:spPr bwMode="auto">
                <a:xfrm>
                  <a:off x="279" y="239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89" name="Rectangle 14"/>
                <p:cNvSpPr>
                  <a:spLocks noChangeArrowheads="1"/>
                </p:cNvSpPr>
                <p:nvPr/>
              </p:nvSpPr>
              <p:spPr bwMode="auto">
                <a:xfrm>
                  <a:off x="279" y="271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0" name="Rectangle 15"/>
                <p:cNvSpPr>
                  <a:spLocks noChangeArrowheads="1"/>
                </p:cNvSpPr>
                <p:nvPr/>
              </p:nvSpPr>
              <p:spPr bwMode="auto">
                <a:xfrm>
                  <a:off x="279" y="304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1" name="Rectangle 16"/>
                <p:cNvSpPr>
                  <a:spLocks noChangeArrowheads="1"/>
                </p:cNvSpPr>
                <p:nvPr/>
              </p:nvSpPr>
              <p:spPr bwMode="auto">
                <a:xfrm>
                  <a:off x="279" y="337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2" name="Rectangle 17"/>
                <p:cNvSpPr>
                  <a:spLocks noChangeArrowheads="1"/>
                </p:cNvSpPr>
                <p:nvPr/>
              </p:nvSpPr>
              <p:spPr bwMode="auto">
                <a:xfrm>
                  <a:off x="279" y="370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93" name="Rectangle 18"/>
                <p:cNvSpPr>
                  <a:spLocks noChangeArrowheads="1"/>
                </p:cNvSpPr>
                <p:nvPr/>
              </p:nvSpPr>
              <p:spPr bwMode="auto">
                <a:xfrm>
                  <a:off x="279" y="403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</p:grpSp>
          <p:grpSp>
            <p:nvGrpSpPr>
              <p:cNvPr id="3150" name="Group 19"/>
              <p:cNvGrpSpPr>
                <a:grpSpLocks/>
              </p:cNvGrpSpPr>
              <p:nvPr/>
            </p:nvGrpSpPr>
            <p:grpSpPr bwMode="auto">
              <a:xfrm>
                <a:off x="658" y="1253"/>
                <a:ext cx="3311" cy="2948"/>
                <a:chOff x="612" y="1174"/>
                <a:chExt cx="3493" cy="3163"/>
              </a:xfrm>
            </p:grpSpPr>
            <p:sp>
              <p:nvSpPr>
                <p:cNvPr id="3162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2584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3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2267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4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950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5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633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6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316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7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1000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8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683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69" name="Line 27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366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0" name="Line 28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49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1" name="Line 29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-268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2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2358" y="-572"/>
                  <a:ext cx="0" cy="34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3" name="Line 31"/>
                <p:cNvSpPr>
                  <a:spLocks noChangeShapeType="1"/>
                </p:cNvSpPr>
                <p:nvPr/>
              </p:nvSpPr>
              <p:spPr bwMode="auto">
                <a:xfrm>
                  <a:off x="613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4" name="Line 32"/>
                <p:cNvSpPr>
                  <a:spLocks noChangeShapeType="1"/>
                </p:cNvSpPr>
                <p:nvPr/>
              </p:nvSpPr>
              <p:spPr bwMode="auto">
                <a:xfrm>
                  <a:off x="962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5" name="Line 33"/>
                <p:cNvSpPr>
                  <a:spLocks noChangeShapeType="1"/>
                </p:cNvSpPr>
                <p:nvPr/>
              </p:nvSpPr>
              <p:spPr bwMode="auto">
                <a:xfrm>
                  <a:off x="1311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6" name="Line 34"/>
                <p:cNvSpPr>
                  <a:spLocks noChangeShapeType="1"/>
                </p:cNvSpPr>
                <p:nvPr/>
              </p:nvSpPr>
              <p:spPr bwMode="auto">
                <a:xfrm>
                  <a:off x="1660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7" name="Line 35"/>
                <p:cNvSpPr>
                  <a:spLocks noChangeShapeType="1"/>
                </p:cNvSpPr>
                <p:nvPr/>
              </p:nvSpPr>
              <p:spPr bwMode="auto">
                <a:xfrm>
                  <a:off x="2009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8" name="Line 36"/>
                <p:cNvSpPr>
                  <a:spLocks noChangeShapeType="1"/>
                </p:cNvSpPr>
                <p:nvPr/>
              </p:nvSpPr>
              <p:spPr bwMode="auto">
                <a:xfrm>
                  <a:off x="2359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79" name="Line 37"/>
                <p:cNvSpPr>
                  <a:spLocks noChangeShapeType="1"/>
                </p:cNvSpPr>
                <p:nvPr/>
              </p:nvSpPr>
              <p:spPr bwMode="auto">
                <a:xfrm>
                  <a:off x="2708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0" name="Line 38"/>
                <p:cNvSpPr>
                  <a:spLocks noChangeShapeType="1"/>
                </p:cNvSpPr>
                <p:nvPr/>
              </p:nvSpPr>
              <p:spPr bwMode="auto">
                <a:xfrm>
                  <a:off x="3057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1" name="Line 39"/>
                <p:cNvSpPr>
                  <a:spLocks noChangeShapeType="1"/>
                </p:cNvSpPr>
                <p:nvPr/>
              </p:nvSpPr>
              <p:spPr bwMode="auto">
                <a:xfrm>
                  <a:off x="3406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2" name="Line 40"/>
                <p:cNvSpPr>
                  <a:spLocks noChangeShapeType="1"/>
                </p:cNvSpPr>
                <p:nvPr/>
              </p:nvSpPr>
              <p:spPr bwMode="auto">
                <a:xfrm>
                  <a:off x="3755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183" name="Line 41"/>
                <p:cNvSpPr>
                  <a:spLocks noChangeShapeType="1"/>
                </p:cNvSpPr>
                <p:nvPr/>
              </p:nvSpPr>
              <p:spPr bwMode="auto">
                <a:xfrm>
                  <a:off x="4105" y="1175"/>
                  <a:ext cx="0" cy="31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151" name="Group 42"/>
              <p:cNvGrpSpPr>
                <a:grpSpLocks/>
              </p:cNvGrpSpPr>
              <p:nvPr/>
            </p:nvGrpSpPr>
            <p:grpSpPr bwMode="auto">
              <a:xfrm rot="5400000">
                <a:off x="2146" y="-598"/>
                <a:ext cx="319" cy="3296"/>
                <a:chOff x="279" y="1071"/>
                <a:chExt cx="289" cy="3249"/>
              </a:xfrm>
            </p:grpSpPr>
            <p:sp>
              <p:nvSpPr>
                <p:cNvPr id="3152" name="Rectangle 43"/>
                <p:cNvSpPr>
                  <a:spLocks noChangeArrowheads="1"/>
                </p:cNvSpPr>
                <p:nvPr/>
              </p:nvSpPr>
              <p:spPr bwMode="auto">
                <a:xfrm>
                  <a:off x="280" y="1071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3" name="Rectangle 44"/>
                <p:cNvSpPr>
                  <a:spLocks noChangeArrowheads="1"/>
                </p:cNvSpPr>
                <p:nvPr/>
              </p:nvSpPr>
              <p:spPr bwMode="auto">
                <a:xfrm>
                  <a:off x="279" y="140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4" name="Rectangle 45"/>
                <p:cNvSpPr>
                  <a:spLocks noChangeArrowheads="1"/>
                </p:cNvSpPr>
                <p:nvPr/>
              </p:nvSpPr>
              <p:spPr bwMode="auto">
                <a:xfrm>
                  <a:off x="280" y="173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5" name="Rectangle 46"/>
                <p:cNvSpPr>
                  <a:spLocks noChangeArrowheads="1"/>
                </p:cNvSpPr>
                <p:nvPr/>
              </p:nvSpPr>
              <p:spPr bwMode="auto">
                <a:xfrm>
                  <a:off x="279" y="206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6" name="Rectangle 47"/>
                <p:cNvSpPr>
                  <a:spLocks noChangeArrowheads="1"/>
                </p:cNvSpPr>
                <p:nvPr/>
              </p:nvSpPr>
              <p:spPr bwMode="auto">
                <a:xfrm>
                  <a:off x="279" y="2390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7" name="Rectangle 48"/>
                <p:cNvSpPr>
                  <a:spLocks noChangeArrowheads="1"/>
                </p:cNvSpPr>
                <p:nvPr/>
              </p:nvSpPr>
              <p:spPr bwMode="auto">
                <a:xfrm>
                  <a:off x="279" y="271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8" name="Rectangle 49"/>
                <p:cNvSpPr>
                  <a:spLocks noChangeArrowheads="1"/>
                </p:cNvSpPr>
                <p:nvPr/>
              </p:nvSpPr>
              <p:spPr bwMode="auto">
                <a:xfrm>
                  <a:off x="279" y="304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59" name="Rectangle 50"/>
                <p:cNvSpPr>
                  <a:spLocks noChangeArrowheads="1"/>
                </p:cNvSpPr>
                <p:nvPr/>
              </p:nvSpPr>
              <p:spPr bwMode="auto">
                <a:xfrm>
                  <a:off x="279" y="337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60" name="Rectangle 51"/>
                <p:cNvSpPr>
                  <a:spLocks noChangeArrowheads="1"/>
                </p:cNvSpPr>
                <p:nvPr/>
              </p:nvSpPr>
              <p:spPr bwMode="auto">
                <a:xfrm>
                  <a:off x="279" y="370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  <p:sp>
              <p:nvSpPr>
                <p:cNvPr id="3161" name="Rectangle 52"/>
                <p:cNvSpPr>
                  <a:spLocks noChangeArrowheads="1"/>
                </p:cNvSpPr>
                <p:nvPr/>
              </p:nvSpPr>
              <p:spPr bwMode="auto">
                <a:xfrm>
                  <a:off x="279" y="4039"/>
                  <a:ext cx="288" cy="281"/>
                </a:xfrm>
                <a:prstGeom prst="rect">
                  <a:avLst/>
                </a:prstGeom>
                <a:solidFill>
                  <a:srgbClr val="FFFF99"/>
                </a:solidFill>
                <a:ln w="12700" algn="ctr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algn="ctr">
                    <a:lnSpc>
                      <a:spcPct val="110000"/>
                    </a:lnSpc>
                    <a:spcAft>
                      <a:spcPct val="50000"/>
                    </a:spcAft>
                    <a:buClr>
                      <a:schemeClr val="tx2"/>
                    </a:buClr>
                    <a:buFontTx/>
                    <a:buChar char="•"/>
                  </a:pPr>
                  <a:endParaRPr lang="en-US" sz="2400">
                    <a:ea typeface="ＭＳ Ｐゴシック" pitchFamily="1" charset="-128"/>
                  </a:endParaRPr>
                </a:p>
              </p:txBody>
            </p:sp>
          </p:grpSp>
        </p:grpSp>
        <p:sp>
          <p:nvSpPr>
            <p:cNvPr id="3080" name="Freeform 53"/>
            <p:cNvSpPr>
              <a:spLocks/>
            </p:cNvSpPr>
            <p:nvPr/>
          </p:nvSpPr>
          <p:spPr bwMode="auto">
            <a:xfrm>
              <a:off x="2399308" y="1329928"/>
              <a:ext cx="228600" cy="355997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1" name="Line 54"/>
            <p:cNvSpPr>
              <a:spLocks noChangeShapeType="1"/>
            </p:cNvSpPr>
            <p:nvPr/>
          </p:nvSpPr>
          <p:spPr bwMode="auto">
            <a:xfrm>
              <a:off x="2700933" y="1329929"/>
              <a:ext cx="0" cy="37742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2" name="Freeform 55"/>
            <p:cNvSpPr>
              <a:spLocks/>
            </p:cNvSpPr>
            <p:nvPr/>
          </p:nvSpPr>
          <p:spPr bwMode="auto">
            <a:xfrm>
              <a:off x="2908896" y="1332310"/>
              <a:ext cx="404813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7" y="283"/>
                    <a:pt x="122" y="280"/>
                    <a:pt x="165" y="231"/>
                  </a:cubicBezTo>
                  <a:cubicBezTo>
                    <a:pt x="208" y="182"/>
                    <a:pt x="236" y="48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3" name="Freeform 56"/>
            <p:cNvSpPr>
              <a:spLocks/>
            </p:cNvSpPr>
            <p:nvPr/>
          </p:nvSpPr>
          <p:spPr bwMode="auto">
            <a:xfrm>
              <a:off x="3420071" y="1329929"/>
              <a:ext cx="404813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1" y="270"/>
                    <a:pt x="86" y="198"/>
                    <a:pt x="128" y="149"/>
                  </a:cubicBezTo>
                  <a:cubicBezTo>
                    <a:pt x="170" y="100"/>
                    <a:pt x="229" y="31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4" name="Freeform 57"/>
            <p:cNvSpPr>
              <a:spLocks/>
            </p:cNvSpPr>
            <p:nvPr/>
          </p:nvSpPr>
          <p:spPr bwMode="auto">
            <a:xfrm>
              <a:off x="3924895" y="1335881"/>
              <a:ext cx="427038" cy="344091"/>
            </a:xfrm>
            <a:custGeom>
              <a:avLst/>
              <a:gdLst>
                <a:gd name="T0" fmla="*/ 0 w 269"/>
                <a:gd name="T1" fmla="*/ 2147483647 h 289"/>
                <a:gd name="T2" fmla="*/ 2147483647 w 269"/>
                <a:gd name="T3" fmla="*/ 2147483647 h 289"/>
                <a:gd name="T4" fmla="*/ 2147483647 w 269"/>
                <a:gd name="T5" fmla="*/ 0 h 289"/>
                <a:gd name="T6" fmla="*/ 0 60000 65536"/>
                <a:gd name="T7" fmla="*/ 0 60000 65536"/>
                <a:gd name="T8" fmla="*/ 0 60000 65536"/>
                <a:gd name="T9" fmla="*/ 0 w 269"/>
                <a:gd name="T10" fmla="*/ 0 h 289"/>
                <a:gd name="T11" fmla="*/ 269 w 269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" h="289">
                  <a:moveTo>
                    <a:pt x="0" y="289"/>
                  </a:moveTo>
                  <a:cubicBezTo>
                    <a:pt x="16" y="257"/>
                    <a:pt x="50" y="147"/>
                    <a:pt x="95" y="99"/>
                  </a:cubicBezTo>
                  <a:cubicBezTo>
                    <a:pt x="140" y="51"/>
                    <a:pt x="233" y="21"/>
                    <a:pt x="269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5" name="Freeform 58"/>
            <p:cNvSpPr>
              <a:spLocks/>
            </p:cNvSpPr>
            <p:nvPr/>
          </p:nvSpPr>
          <p:spPr bwMode="auto">
            <a:xfrm>
              <a:off x="4428133" y="1464469"/>
              <a:ext cx="461962" cy="209550"/>
            </a:xfrm>
            <a:custGeom>
              <a:avLst/>
              <a:gdLst>
                <a:gd name="T0" fmla="*/ 0 w 291"/>
                <a:gd name="T1" fmla="*/ 2147483647 h 176"/>
                <a:gd name="T2" fmla="*/ 2147483647 w 291"/>
                <a:gd name="T3" fmla="*/ 2147483647 h 176"/>
                <a:gd name="T4" fmla="*/ 2147483647 w 291"/>
                <a:gd name="T5" fmla="*/ 0 h 176"/>
                <a:gd name="T6" fmla="*/ 0 60000 65536"/>
                <a:gd name="T7" fmla="*/ 0 60000 65536"/>
                <a:gd name="T8" fmla="*/ 0 60000 65536"/>
                <a:gd name="T9" fmla="*/ 0 w 291"/>
                <a:gd name="T10" fmla="*/ 0 h 176"/>
                <a:gd name="T11" fmla="*/ 291 w 291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176">
                  <a:moveTo>
                    <a:pt x="0" y="176"/>
                  </a:moveTo>
                  <a:cubicBezTo>
                    <a:pt x="15" y="155"/>
                    <a:pt x="42" y="77"/>
                    <a:pt x="90" y="48"/>
                  </a:cubicBezTo>
                  <a:cubicBezTo>
                    <a:pt x="138" y="19"/>
                    <a:pt x="249" y="10"/>
                    <a:pt x="291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6" name="Line 59"/>
            <p:cNvSpPr>
              <a:spLocks noChangeShapeType="1"/>
            </p:cNvSpPr>
            <p:nvPr/>
          </p:nvSpPr>
          <p:spPr bwMode="auto">
            <a:xfrm flipH="1">
              <a:off x="4428134" y="1437085"/>
              <a:ext cx="433387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7" name="Line 60"/>
            <p:cNvSpPr>
              <a:spLocks noChangeShapeType="1"/>
            </p:cNvSpPr>
            <p:nvPr/>
          </p:nvSpPr>
          <p:spPr bwMode="auto">
            <a:xfrm flipH="1">
              <a:off x="4932959" y="1600200"/>
              <a:ext cx="433387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8" name="Freeform 61"/>
            <p:cNvSpPr>
              <a:spLocks/>
            </p:cNvSpPr>
            <p:nvPr/>
          </p:nvSpPr>
          <p:spPr bwMode="auto">
            <a:xfrm flipV="1">
              <a:off x="4932958" y="1329929"/>
              <a:ext cx="461962" cy="209550"/>
            </a:xfrm>
            <a:custGeom>
              <a:avLst/>
              <a:gdLst>
                <a:gd name="T0" fmla="*/ 0 w 291"/>
                <a:gd name="T1" fmla="*/ 2147483647 h 176"/>
                <a:gd name="T2" fmla="*/ 2147483647 w 291"/>
                <a:gd name="T3" fmla="*/ 2147483647 h 176"/>
                <a:gd name="T4" fmla="*/ 2147483647 w 291"/>
                <a:gd name="T5" fmla="*/ 0 h 176"/>
                <a:gd name="T6" fmla="*/ 0 60000 65536"/>
                <a:gd name="T7" fmla="*/ 0 60000 65536"/>
                <a:gd name="T8" fmla="*/ 0 60000 65536"/>
                <a:gd name="T9" fmla="*/ 0 w 291"/>
                <a:gd name="T10" fmla="*/ 0 h 176"/>
                <a:gd name="T11" fmla="*/ 291 w 291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176">
                  <a:moveTo>
                    <a:pt x="0" y="176"/>
                  </a:moveTo>
                  <a:cubicBezTo>
                    <a:pt x="15" y="155"/>
                    <a:pt x="42" y="77"/>
                    <a:pt x="90" y="48"/>
                  </a:cubicBezTo>
                  <a:cubicBezTo>
                    <a:pt x="138" y="19"/>
                    <a:pt x="249" y="10"/>
                    <a:pt x="291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89" name="Freeform 62"/>
            <p:cNvSpPr>
              <a:spLocks/>
            </p:cNvSpPr>
            <p:nvPr/>
          </p:nvSpPr>
          <p:spPr bwMode="auto">
            <a:xfrm flipV="1">
              <a:off x="5471120" y="1347788"/>
              <a:ext cx="427038" cy="344091"/>
            </a:xfrm>
            <a:custGeom>
              <a:avLst/>
              <a:gdLst>
                <a:gd name="T0" fmla="*/ 0 w 269"/>
                <a:gd name="T1" fmla="*/ 2147483647 h 289"/>
                <a:gd name="T2" fmla="*/ 2147483647 w 269"/>
                <a:gd name="T3" fmla="*/ 2147483647 h 289"/>
                <a:gd name="T4" fmla="*/ 2147483647 w 269"/>
                <a:gd name="T5" fmla="*/ 0 h 289"/>
                <a:gd name="T6" fmla="*/ 0 60000 65536"/>
                <a:gd name="T7" fmla="*/ 0 60000 65536"/>
                <a:gd name="T8" fmla="*/ 0 60000 65536"/>
                <a:gd name="T9" fmla="*/ 0 w 269"/>
                <a:gd name="T10" fmla="*/ 0 h 289"/>
                <a:gd name="T11" fmla="*/ 269 w 269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" h="289">
                  <a:moveTo>
                    <a:pt x="0" y="289"/>
                  </a:moveTo>
                  <a:cubicBezTo>
                    <a:pt x="16" y="257"/>
                    <a:pt x="50" y="147"/>
                    <a:pt x="95" y="99"/>
                  </a:cubicBezTo>
                  <a:cubicBezTo>
                    <a:pt x="140" y="51"/>
                    <a:pt x="233" y="21"/>
                    <a:pt x="269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0" name="Freeform 63"/>
            <p:cNvSpPr>
              <a:spLocks/>
            </p:cNvSpPr>
            <p:nvPr/>
          </p:nvSpPr>
          <p:spPr bwMode="auto">
            <a:xfrm flipV="1">
              <a:off x="5987058" y="1338263"/>
              <a:ext cx="404812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1" y="270"/>
                    <a:pt x="86" y="198"/>
                    <a:pt x="128" y="149"/>
                  </a:cubicBezTo>
                  <a:cubicBezTo>
                    <a:pt x="170" y="100"/>
                    <a:pt x="229" y="31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1" name="Freeform 64"/>
            <p:cNvSpPr>
              <a:spLocks/>
            </p:cNvSpPr>
            <p:nvPr/>
          </p:nvSpPr>
          <p:spPr bwMode="auto">
            <a:xfrm flipV="1">
              <a:off x="6506171" y="1340644"/>
              <a:ext cx="404813" cy="350044"/>
            </a:xfrm>
            <a:custGeom>
              <a:avLst/>
              <a:gdLst>
                <a:gd name="T0" fmla="*/ 0 w 255"/>
                <a:gd name="T1" fmla="*/ 2147483647 h 294"/>
                <a:gd name="T2" fmla="*/ 2147483647 w 255"/>
                <a:gd name="T3" fmla="*/ 2147483647 h 294"/>
                <a:gd name="T4" fmla="*/ 2147483647 w 255"/>
                <a:gd name="T5" fmla="*/ 0 h 294"/>
                <a:gd name="T6" fmla="*/ 0 60000 65536"/>
                <a:gd name="T7" fmla="*/ 0 60000 65536"/>
                <a:gd name="T8" fmla="*/ 0 60000 65536"/>
                <a:gd name="T9" fmla="*/ 0 w 255"/>
                <a:gd name="T10" fmla="*/ 0 h 294"/>
                <a:gd name="T11" fmla="*/ 255 w 255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5" h="294">
                  <a:moveTo>
                    <a:pt x="0" y="294"/>
                  </a:moveTo>
                  <a:cubicBezTo>
                    <a:pt x="27" y="283"/>
                    <a:pt x="122" y="280"/>
                    <a:pt x="165" y="231"/>
                  </a:cubicBezTo>
                  <a:cubicBezTo>
                    <a:pt x="208" y="182"/>
                    <a:pt x="236" y="48"/>
                    <a:pt x="255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2" name="Freeform 65"/>
            <p:cNvSpPr>
              <a:spLocks/>
            </p:cNvSpPr>
            <p:nvPr/>
          </p:nvSpPr>
          <p:spPr bwMode="auto">
            <a:xfrm flipV="1">
              <a:off x="6998295" y="1323976"/>
              <a:ext cx="228600" cy="355997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3" name="Line 66"/>
            <p:cNvSpPr>
              <a:spLocks noChangeShapeType="1"/>
            </p:cNvSpPr>
            <p:nvPr/>
          </p:nvSpPr>
          <p:spPr bwMode="auto">
            <a:xfrm>
              <a:off x="7298333" y="1323975"/>
              <a:ext cx="0" cy="377429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94" name="Freeform 67"/>
            <p:cNvSpPr>
              <a:spLocks/>
            </p:cNvSpPr>
            <p:nvPr/>
          </p:nvSpPr>
          <p:spPr bwMode="auto">
            <a:xfrm flipH="1">
              <a:off x="2053233" y="1725216"/>
              <a:ext cx="228600" cy="284559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5" name="Line 68"/>
            <p:cNvSpPr>
              <a:spLocks noChangeShapeType="1"/>
            </p:cNvSpPr>
            <p:nvPr/>
          </p:nvSpPr>
          <p:spPr bwMode="auto">
            <a:xfrm>
              <a:off x="1980208" y="1733551"/>
              <a:ext cx="0" cy="269081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96" name="Freeform 69"/>
            <p:cNvSpPr>
              <a:spLocks/>
            </p:cNvSpPr>
            <p:nvPr/>
          </p:nvSpPr>
          <p:spPr bwMode="auto">
            <a:xfrm>
              <a:off x="1842096" y="2060973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2" y="225"/>
                    <a:pt x="159" y="219"/>
                    <a:pt x="111" y="180"/>
                  </a:cubicBezTo>
                  <a:cubicBezTo>
                    <a:pt x="63" y="141"/>
                    <a:pt x="23" y="37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7" name="Freeform 70"/>
            <p:cNvSpPr>
              <a:spLocks/>
            </p:cNvSpPr>
            <p:nvPr/>
          </p:nvSpPr>
          <p:spPr bwMode="auto">
            <a:xfrm>
              <a:off x="1848446" y="2390776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7" y="216"/>
                    <a:pt x="194" y="164"/>
                    <a:pt x="146" y="125"/>
                  </a:cubicBezTo>
                  <a:cubicBezTo>
                    <a:pt x="98" y="86"/>
                    <a:pt x="30" y="26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8" name="Freeform 71"/>
            <p:cNvSpPr>
              <a:spLocks/>
            </p:cNvSpPr>
            <p:nvPr/>
          </p:nvSpPr>
          <p:spPr bwMode="auto">
            <a:xfrm>
              <a:off x="1845271" y="2724151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75" y="209"/>
                    <a:pt x="244" y="124"/>
                    <a:pt x="196" y="85"/>
                  </a:cubicBezTo>
                  <a:cubicBezTo>
                    <a:pt x="148" y="46"/>
                    <a:pt x="41" y="18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099" name="Freeform 72"/>
            <p:cNvSpPr>
              <a:spLocks/>
            </p:cNvSpPr>
            <p:nvPr/>
          </p:nvSpPr>
          <p:spPr bwMode="auto">
            <a:xfrm>
              <a:off x="1832570" y="3193257"/>
              <a:ext cx="471488" cy="146447"/>
            </a:xfrm>
            <a:custGeom>
              <a:avLst/>
              <a:gdLst>
                <a:gd name="T0" fmla="*/ 2147483647 w 297"/>
                <a:gd name="T1" fmla="*/ 2147483647 h 123"/>
                <a:gd name="T2" fmla="*/ 2147483647 w 297"/>
                <a:gd name="T3" fmla="*/ 2147483647 h 123"/>
                <a:gd name="T4" fmla="*/ 0 w 297"/>
                <a:gd name="T5" fmla="*/ 0 h 123"/>
                <a:gd name="T6" fmla="*/ 0 60000 65536"/>
                <a:gd name="T7" fmla="*/ 0 60000 65536"/>
                <a:gd name="T8" fmla="*/ 0 60000 65536"/>
                <a:gd name="T9" fmla="*/ 0 w 297"/>
                <a:gd name="T10" fmla="*/ 0 h 123"/>
                <a:gd name="T11" fmla="*/ 297 w 297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7" h="123">
                  <a:moveTo>
                    <a:pt x="297" y="123"/>
                  </a:moveTo>
                  <a:cubicBezTo>
                    <a:pt x="279" y="106"/>
                    <a:pt x="238" y="41"/>
                    <a:pt x="189" y="21"/>
                  </a:cubicBezTo>
                  <a:cubicBezTo>
                    <a:pt x="140" y="1"/>
                    <a:pt x="39" y="4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0" name="Line 73"/>
            <p:cNvSpPr>
              <a:spLocks noChangeShapeType="1"/>
            </p:cNvSpPr>
            <p:nvPr/>
          </p:nvSpPr>
          <p:spPr bwMode="auto">
            <a:xfrm>
              <a:off x="1835746" y="3155156"/>
              <a:ext cx="504825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01" name="Freeform 74"/>
            <p:cNvSpPr>
              <a:spLocks/>
            </p:cNvSpPr>
            <p:nvPr/>
          </p:nvSpPr>
          <p:spPr bwMode="auto">
            <a:xfrm flipV="1">
              <a:off x="1843684" y="3398044"/>
              <a:ext cx="471487" cy="146447"/>
            </a:xfrm>
            <a:custGeom>
              <a:avLst/>
              <a:gdLst>
                <a:gd name="T0" fmla="*/ 2147483647 w 297"/>
                <a:gd name="T1" fmla="*/ 2147483647 h 123"/>
                <a:gd name="T2" fmla="*/ 2147483647 w 297"/>
                <a:gd name="T3" fmla="*/ 2147483647 h 123"/>
                <a:gd name="T4" fmla="*/ 0 w 297"/>
                <a:gd name="T5" fmla="*/ 0 h 123"/>
                <a:gd name="T6" fmla="*/ 0 60000 65536"/>
                <a:gd name="T7" fmla="*/ 0 60000 65536"/>
                <a:gd name="T8" fmla="*/ 0 60000 65536"/>
                <a:gd name="T9" fmla="*/ 0 w 297"/>
                <a:gd name="T10" fmla="*/ 0 h 123"/>
                <a:gd name="T11" fmla="*/ 297 w 297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7" h="123">
                  <a:moveTo>
                    <a:pt x="297" y="123"/>
                  </a:moveTo>
                  <a:cubicBezTo>
                    <a:pt x="279" y="106"/>
                    <a:pt x="238" y="41"/>
                    <a:pt x="189" y="21"/>
                  </a:cubicBezTo>
                  <a:cubicBezTo>
                    <a:pt x="140" y="1"/>
                    <a:pt x="39" y="4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2" name="Line 75"/>
            <p:cNvSpPr>
              <a:spLocks noChangeShapeType="1"/>
            </p:cNvSpPr>
            <p:nvPr/>
          </p:nvSpPr>
          <p:spPr bwMode="auto">
            <a:xfrm>
              <a:off x="1835746" y="3598069"/>
              <a:ext cx="504825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03" name="Freeform 76"/>
            <p:cNvSpPr>
              <a:spLocks/>
            </p:cNvSpPr>
            <p:nvPr/>
          </p:nvSpPr>
          <p:spPr bwMode="auto">
            <a:xfrm flipV="1">
              <a:off x="1851621" y="3725467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75" y="209"/>
                    <a:pt x="244" y="124"/>
                    <a:pt x="196" y="85"/>
                  </a:cubicBezTo>
                  <a:cubicBezTo>
                    <a:pt x="148" y="46"/>
                    <a:pt x="41" y="18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4" name="Freeform 77"/>
            <p:cNvSpPr>
              <a:spLocks/>
            </p:cNvSpPr>
            <p:nvPr/>
          </p:nvSpPr>
          <p:spPr bwMode="auto">
            <a:xfrm flipV="1">
              <a:off x="1845271" y="4052888"/>
              <a:ext cx="461963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7" y="216"/>
                    <a:pt x="194" y="164"/>
                    <a:pt x="146" y="125"/>
                  </a:cubicBezTo>
                  <a:cubicBezTo>
                    <a:pt x="98" y="86"/>
                    <a:pt x="30" y="26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5" name="Freeform 78"/>
            <p:cNvSpPr>
              <a:spLocks/>
            </p:cNvSpPr>
            <p:nvPr/>
          </p:nvSpPr>
          <p:spPr bwMode="auto">
            <a:xfrm flipV="1">
              <a:off x="1843683" y="4398169"/>
              <a:ext cx="461962" cy="278606"/>
            </a:xfrm>
            <a:custGeom>
              <a:avLst/>
              <a:gdLst>
                <a:gd name="T0" fmla="*/ 2147483647 w 291"/>
                <a:gd name="T1" fmla="*/ 2147483647 h 234"/>
                <a:gd name="T2" fmla="*/ 2147483647 w 291"/>
                <a:gd name="T3" fmla="*/ 2147483647 h 234"/>
                <a:gd name="T4" fmla="*/ 0 w 291"/>
                <a:gd name="T5" fmla="*/ 0 h 234"/>
                <a:gd name="T6" fmla="*/ 0 60000 65536"/>
                <a:gd name="T7" fmla="*/ 0 60000 65536"/>
                <a:gd name="T8" fmla="*/ 0 60000 65536"/>
                <a:gd name="T9" fmla="*/ 0 w 291"/>
                <a:gd name="T10" fmla="*/ 0 h 234"/>
                <a:gd name="T11" fmla="*/ 291 w 291"/>
                <a:gd name="T12" fmla="*/ 234 h 2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1" h="234">
                  <a:moveTo>
                    <a:pt x="291" y="234"/>
                  </a:moveTo>
                  <a:cubicBezTo>
                    <a:pt x="262" y="225"/>
                    <a:pt x="159" y="219"/>
                    <a:pt x="111" y="180"/>
                  </a:cubicBezTo>
                  <a:cubicBezTo>
                    <a:pt x="63" y="141"/>
                    <a:pt x="23" y="37"/>
                    <a:pt x="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6" name="Freeform 79"/>
            <p:cNvSpPr>
              <a:spLocks/>
            </p:cNvSpPr>
            <p:nvPr/>
          </p:nvSpPr>
          <p:spPr bwMode="auto">
            <a:xfrm flipH="1" flipV="1">
              <a:off x="2083395" y="4712494"/>
              <a:ext cx="228600" cy="284560"/>
            </a:xfrm>
            <a:custGeom>
              <a:avLst/>
              <a:gdLst>
                <a:gd name="T0" fmla="*/ 0 w 144"/>
                <a:gd name="T1" fmla="*/ 2147483647 h 299"/>
                <a:gd name="T2" fmla="*/ 2147483647 w 144"/>
                <a:gd name="T3" fmla="*/ 2147483647 h 299"/>
                <a:gd name="T4" fmla="*/ 2147483647 w 144"/>
                <a:gd name="T5" fmla="*/ 0 h 299"/>
                <a:gd name="T6" fmla="*/ 0 60000 65536"/>
                <a:gd name="T7" fmla="*/ 0 60000 65536"/>
                <a:gd name="T8" fmla="*/ 0 60000 65536"/>
                <a:gd name="T9" fmla="*/ 0 w 144"/>
                <a:gd name="T10" fmla="*/ 0 h 299"/>
                <a:gd name="T11" fmla="*/ 144 w 144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99">
                  <a:moveTo>
                    <a:pt x="0" y="290"/>
                  </a:moveTo>
                  <a:cubicBezTo>
                    <a:pt x="17" y="283"/>
                    <a:pt x="78" y="299"/>
                    <a:pt x="102" y="251"/>
                  </a:cubicBezTo>
                  <a:cubicBezTo>
                    <a:pt x="126" y="203"/>
                    <a:pt x="135" y="52"/>
                    <a:pt x="14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7" name="Line 80"/>
            <p:cNvSpPr>
              <a:spLocks noChangeShapeType="1"/>
            </p:cNvSpPr>
            <p:nvPr/>
          </p:nvSpPr>
          <p:spPr bwMode="auto">
            <a:xfrm>
              <a:off x="1996083" y="4727973"/>
              <a:ext cx="0" cy="269081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08" name="AutoShape 81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448645" y="4044553"/>
              <a:ext cx="433388" cy="270272"/>
            </a:xfrm>
            <a:prstGeom prst="actionButtonInformation">
              <a:avLst/>
            </a:prstGeom>
            <a:solidFill>
              <a:srgbClr val="FF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09" name="AutoShape 82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960070" y="2409826"/>
              <a:ext cx="433388" cy="270272"/>
            </a:xfrm>
            <a:prstGeom prst="actionButtonInformation">
              <a:avLst/>
            </a:prstGeom>
            <a:solidFill>
              <a:srgbClr val="FF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0" name="AutoShape 83">
              <a:hlinkClick r:id="rId7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27945" y="2071688"/>
              <a:ext cx="433388" cy="270272"/>
            </a:xfrm>
            <a:prstGeom prst="actionButtonInformation">
              <a:avLst/>
            </a:prstGeom>
            <a:solidFill>
              <a:srgbClr val="00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1" name="AutoShape 8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27945" y="4364832"/>
              <a:ext cx="433388" cy="270272"/>
            </a:xfrm>
            <a:prstGeom prst="actionButtonInformation">
              <a:avLst/>
            </a:prstGeom>
            <a:solidFill>
              <a:srgbClr val="FF99CC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2" name="AutoShape 8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45345" y="3702844"/>
              <a:ext cx="433388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3" name="AutoShape 9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51945" y="4364832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4" name="AutoShape 9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48770" y="3055144"/>
              <a:ext cx="433388" cy="270272"/>
            </a:xfrm>
            <a:prstGeom prst="actionButtonInformation">
              <a:avLst/>
            </a:prstGeom>
            <a:solidFill>
              <a:srgbClr val="99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5" name="AutoShape 9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36070" y="3381376"/>
              <a:ext cx="433388" cy="270272"/>
            </a:xfrm>
            <a:prstGeom prst="actionButtonInformation">
              <a:avLst/>
            </a:prstGeom>
            <a:solidFill>
              <a:srgbClr val="FF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6" name="AutoShape 9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12009" y="1762126"/>
              <a:ext cx="433387" cy="270272"/>
            </a:xfrm>
            <a:prstGeom prst="actionButtonInformation">
              <a:avLst/>
            </a:prstGeom>
            <a:solidFill>
              <a:srgbClr val="CC99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7" name="AutoShape 9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3534" y="4698207"/>
              <a:ext cx="433387" cy="270272"/>
            </a:xfrm>
            <a:prstGeom prst="actionButtonInformation">
              <a:avLst/>
            </a:prstGeom>
            <a:solidFill>
              <a:srgbClr val="CC99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8" name="AutoShape 9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26295" y="4695826"/>
              <a:ext cx="433388" cy="270272"/>
            </a:xfrm>
            <a:prstGeom prst="actionButtonInformation">
              <a:avLst/>
            </a:prstGeom>
            <a:solidFill>
              <a:srgbClr val="C0C0C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19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58295" y="4691063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0" name="AutoShape 101">
              <a:hlinkClick r:id="rId8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448645" y="2405063"/>
              <a:ext cx="433388" cy="270272"/>
            </a:xfrm>
            <a:prstGeom prst="actionButtonInformation">
              <a:avLst/>
            </a:prstGeom>
            <a:solidFill>
              <a:srgbClr val="FF00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1" name="AutoShape 102">
              <a:hlinkClick r:id="rId9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977534" y="4030266"/>
              <a:ext cx="433387" cy="270272"/>
            </a:xfrm>
            <a:prstGeom prst="actionButtonInformation">
              <a:avLst/>
            </a:prstGeom>
            <a:solidFill>
              <a:srgbClr val="FF00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2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42484" y="4687491"/>
              <a:ext cx="433387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3" name="AutoShape 1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44070" y="2069307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4" name="AutoShape 1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458545" y="3055144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5" name="AutoShape 115">
              <a:hlinkClick r:id="rId9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934295" y="3383757"/>
              <a:ext cx="433388" cy="270272"/>
            </a:xfrm>
            <a:prstGeom prst="actionButtonInformation">
              <a:avLst/>
            </a:prstGeom>
            <a:solidFill>
              <a:srgbClr val="FF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6" name="AutoShape 1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445720" y="1747838"/>
              <a:ext cx="433388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7" name="AutoShape 11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77659" y="2744391"/>
              <a:ext cx="433387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8" name="AutoShape 118">
              <a:hlinkClick r:id="rId8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928070" y="4693444"/>
              <a:ext cx="433388" cy="270272"/>
            </a:xfrm>
            <a:prstGeom prst="actionButtonInformation">
              <a:avLst/>
            </a:prstGeom>
            <a:solidFill>
              <a:srgbClr val="00FFFF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29" name="AutoShape 11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487120" y="4354116"/>
              <a:ext cx="433388" cy="270272"/>
            </a:xfrm>
            <a:prstGeom prst="actionButtonInformation">
              <a:avLst/>
            </a:prstGeom>
            <a:solidFill>
              <a:srgbClr val="00FF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0" name="AutoShape 12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472834" y="2074069"/>
              <a:ext cx="433387" cy="270272"/>
            </a:xfrm>
            <a:prstGeom prst="actionButtonInformation">
              <a:avLst/>
            </a:prstGeom>
            <a:solidFill>
              <a:srgbClr val="FF99CC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1" name="AutoShape 12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31370" y="3057526"/>
              <a:ext cx="433388" cy="270272"/>
            </a:xfrm>
            <a:prstGeom prst="actionButtonInformation">
              <a:avLst/>
            </a:prstGeom>
            <a:solidFill>
              <a:srgbClr val="FF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2" name="AutoShape 1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956645" y="3705226"/>
              <a:ext cx="433388" cy="270272"/>
            </a:xfrm>
            <a:prstGeom prst="actionButtonInformation">
              <a:avLst/>
            </a:prstGeom>
            <a:solidFill>
              <a:srgbClr val="957141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3" name="AutoShape 1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458420" y="2717007"/>
              <a:ext cx="433388" cy="270272"/>
            </a:xfrm>
            <a:prstGeom prst="actionButtonInformation">
              <a:avLst/>
            </a:prstGeom>
            <a:solidFill>
              <a:srgbClr val="957141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4" name="AutoShape 1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31370" y="3381376"/>
              <a:ext cx="433388" cy="270272"/>
            </a:xfrm>
            <a:prstGeom prst="actionButtonInformation">
              <a:avLst/>
            </a:prstGeom>
            <a:solidFill>
              <a:srgbClr val="99CC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39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466109" y="3052763"/>
              <a:ext cx="433387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1" name="AutoShape 9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1945" y="1762126"/>
              <a:ext cx="433388" cy="270272"/>
            </a:xfrm>
            <a:prstGeom prst="actionButtonInformation">
              <a:avLst/>
            </a:prstGeom>
            <a:solidFill>
              <a:srgbClr val="C0C0C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2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1945" y="3052763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3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59945" y="1749028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4" name="AutoShape 10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54870" y="3382566"/>
              <a:ext cx="433388" cy="270272"/>
            </a:xfrm>
            <a:prstGeom prst="actionButtonInformation">
              <a:avLst/>
            </a:prstGeom>
            <a:solidFill>
              <a:srgbClr val="FFCC99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6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991945" y="3387328"/>
              <a:ext cx="433388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7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48520" y="3065860"/>
              <a:ext cx="433388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48" name="AutoShape 10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72584" y="1757363"/>
              <a:ext cx="433387" cy="270272"/>
            </a:xfrm>
            <a:prstGeom prst="actionButtonInformation">
              <a:avLst/>
            </a:prstGeom>
            <a:solidFill>
              <a:srgbClr val="33996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95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28134" y="2409826"/>
              <a:ext cx="433387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96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975945" y="3381376"/>
              <a:ext cx="433388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  <p:sp>
          <p:nvSpPr>
            <p:cNvPr id="3197" name="AutoShape 12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931370" y="4030266"/>
              <a:ext cx="433388" cy="270272"/>
            </a:xfrm>
            <a:prstGeom prst="actionButtonInformation">
              <a:avLst/>
            </a:prstGeom>
            <a:solidFill>
              <a:srgbClr val="C00000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10000"/>
                </a:lnSpc>
                <a:spcAft>
                  <a:spcPct val="50000"/>
                </a:spcAft>
                <a:buClr>
                  <a:schemeClr val="tx2"/>
                </a:buClr>
                <a:buFontTx/>
                <a:buChar char="•"/>
              </a:pPr>
              <a:endParaRPr lang="en-US" sz="2400">
                <a:ea typeface="ＭＳ Ｐゴシック" pitchFamily="1" charset="-128"/>
              </a:endParaRPr>
            </a:p>
          </p:txBody>
        </p:sp>
      </p:grpSp>
      <p:sp>
        <p:nvSpPr>
          <p:cNvPr id="3" name="PIJL-RECHTS 2"/>
          <p:cNvSpPr/>
          <p:nvPr/>
        </p:nvSpPr>
        <p:spPr>
          <a:xfrm>
            <a:off x="307975" y="3075806"/>
            <a:ext cx="1455713" cy="345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JL-OMLAAG 3"/>
          <p:cNvSpPr/>
          <p:nvPr/>
        </p:nvSpPr>
        <p:spPr>
          <a:xfrm>
            <a:off x="4932040" y="120254"/>
            <a:ext cx="358775" cy="1108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kstvak 127"/>
          <p:cNvSpPr txBox="1"/>
          <p:nvPr/>
        </p:nvSpPr>
        <p:spPr>
          <a:xfrm>
            <a:off x="6622184" y="136252"/>
            <a:ext cx="2414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field on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intersection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column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Tekstvak 128"/>
          <p:cNvSpPr txBox="1"/>
          <p:nvPr/>
        </p:nvSpPr>
        <p:spPr>
          <a:xfrm>
            <a:off x="194400" y="194400"/>
            <a:ext cx="371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more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challenging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example: the market share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37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5547">
        <p:fade/>
      </p:transition>
    </mc:Choice>
    <mc:Fallback>
      <p:transition xmlns:p14="http://schemas.microsoft.com/office/powerpoint/2010/main" spd="med" advTm="5554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 animBg="1"/>
      <p:bldP spid="128" grpId="0"/>
      <p:bldP spid="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303464" y="411510"/>
            <a:ext cx="6840537" cy="5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 dirty="0" err="1">
                <a:ea typeface="ＭＳ Ｐゴシック" pitchFamily="1" charset="-128"/>
              </a:rPr>
              <a:t>saturation</a:t>
            </a:r>
            <a:r>
              <a:rPr lang="nl-NL" sz="1600" dirty="0">
                <a:ea typeface="ＭＳ Ｐゴシック" pitchFamily="1" charset="-128"/>
              </a:rPr>
              <a:t>; </a:t>
            </a:r>
            <a:r>
              <a:rPr lang="nl-NL" sz="1600" dirty="0" err="1">
                <a:ea typeface="ＭＳ Ｐゴシック" pitchFamily="1" charset="-128"/>
              </a:rPr>
              <a:t>increasing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for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decreasing</a:t>
            </a:r>
            <a:r>
              <a:rPr lang="nl-NL" sz="1600" dirty="0">
                <a:ea typeface="ＭＳ Ｐゴシック" pitchFamily="1" charset="-128"/>
              </a:rPr>
              <a:t> x; </a:t>
            </a:r>
            <a:r>
              <a:rPr lang="nl-NL" sz="1600" dirty="0" err="1">
                <a:ea typeface="ＭＳ Ｐゴシック" pitchFamily="1" charset="-128"/>
              </a:rPr>
              <a:t>decreasing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for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increasing</a:t>
            </a:r>
            <a:r>
              <a:rPr lang="nl-NL" sz="1600" dirty="0">
                <a:ea typeface="ＭＳ Ｐゴシック" pitchFamily="1" charset="-128"/>
              </a:rPr>
              <a:t> x. </a:t>
            </a:r>
            <a:r>
              <a:rPr lang="nl-NL" sz="1600" dirty="0" err="1">
                <a:ea typeface="ＭＳ Ｐゴシック" pitchFamily="1" charset="-128"/>
              </a:rPr>
              <a:t>When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i="1" dirty="0" err="1">
                <a:ea typeface="ＭＳ Ｐゴシック" pitchFamily="1" charset="-128"/>
              </a:rPr>
              <a:t>monotonous</a:t>
            </a:r>
            <a:r>
              <a:rPr lang="nl-NL" sz="1600" dirty="0">
                <a:ea typeface="ＭＳ Ｐゴシック" pitchFamily="1" charset="-128"/>
              </a:rPr>
              <a:t>, a </a:t>
            </a:r>
            <a:r>
              <a:rPr lang="nl-NL" sz="1600" i="1" dirty="0" err="1">
                <a:ea typeface="ＭＳ Ｐゴシック" pitchFamily="1" charset="-128"/>
              </a:rPr>
              <a:t>logistic</a:t>
            </a:r>
            <a:r>
              <a:rPr lang="nl-NL" sz="1600" i="1" dirty="0">
                <a:ea typeface="ＭＳ Ｐゴシック" pitchFamily="1" charset="-128"/>
              </a:rPr>
              <a:t> curve </a:t>
            </a:r>
            <a:r>
              <a:rPr lang="nl-NL" sz="1600" dirty="0">
                <a:ea typeface="ＭＳ Ｐゴシック" pitchFamily="1" charset="-128"/>
              </a:rPr>
              <a:t>is a </a:t>
            </a:r>
            <a:r>
              <a:rPr lang="nl-NL" sz="1600" dirty="0" err="1">
                <a:ea typeface="ＭＳ Ｐゴシック" pitchFamily="1" charset="-128"/>
              </a:rPr>
              <a:t>likely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candidate</a:t>
            </a:r>
            <a:r>
              <a:rPr lang="nl-NL" sz="1600" dirty="0">
                <a:ea typeface="ＭＳ Ｐゴシック" pitchFamily="1" charset="-128"/>
              </a:rPr>
              <a:t>.</a:t>
            </a: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0" y="411510"/>
            <a:ext cx="2268538" cy="4801314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00" indent="0" eaLnBrk="1" hangingPunct="1">
              <a:buClr>
                <a:schemeClr val="tx2"/>
              </a:buClr>
            </a:pPr>
            <a:r>
              <a:rPr lang="nl-NL" sz="2400" dirty="0">
                <a:ea typeface="ＭＳ Ｐゴシック" pitchFamily="1" charset="-128"/>
              </a:rPr>
              <a:t>  </a:t>
            </a:r>
            <a:r>
              <a:rPr lang="nl-NL" i="1" dirty="0" err="1" smtClean="0">
                <a:solidFill>
                  <a:schemeClr val="tx2"/>
                </a:solidFill>
                <a:ea typeface="ＭＳ Ｐゴシック" pitchFamily="1" charset="-128"/>
              </a:rPr>
              <a:t>Behavior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</a:t>
            </a:r>
            <a:r>
              <a:rPr lang="nl-NL" i="1" dirty="0" err="1">
                <a:solidFill>
                  <a:schemeClr val="tx2"/>
                </a:solidFill>
                <a:ea typeface="ＭＳ Ｐゴシック" pitchFamily="1" charset="-128"/>
              </a:rPr>
              <a:t>Suggested</a:t>
            </a: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</a:t>
            </a:r>
            <a:r>
              <a:rPr lang="nl-NL" i="1" dirty="0" smtClean="0">
                <a:solidFill>
                  <a:schemeClr val="tx2"/>
                </a:solidFill>
                <a:ea typeface="ＭＳ Ｐゴシック" pitchFamily="1" charset="-128"/>
              </a:rPr>
              <a:t>form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Parameters</a:t>
            </a: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How </a:t>
            </a:r>
            <a:r>
              <a:rPr lang="nl-NL" i="1" dirty="0" err="1">
                <a:solidFill>
                  <a:schemeClr val="tx2"/>
                </a:solidFill>
                <a:ea typeface="ＭＳ Ｐゴシック" pitchFamily="1" charset="-128"/>
              </a:rPr>
              <a:t>to</a:t>
            </a: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fit</a:t>
            </a: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Example</a:t>
            </a: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r>
              <a:rPr lang="nl-NL" i="1" dirty="0">
                <a:solidFill>
                  <a:schemeClr val="tx2"/>
                </a:solidFill>
                <a:ea typeface="ＭＳ Ｐゴシック" pitchFamily="1" charset="-128"/>
              </a:rPr>
              <a:t>  </a:t>
            </a:r>
            <a:r>
              <a:rPr lang="nl-NL" i="1" dirty="0" err="1">
                <a:solidFill>
                  <a:schemeClr val="tx2"/>
                </a:solidFill>
                <a:ea typeface="ＭＳ Ｐゴシック" pitchFamily="1" charset="-128"/>
              </a:rPr>
              <a:t>Remarks</a:t>
            </a: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  <a:p>
            <a:pPr marL="36000" indent="0" eaLnBrk="1" hangingPunct="1">
              <a:buClr>
                <a:schemeClr val="tx2"/>
              </a:buClr>
            </a:pPr>
            <a:endParaRPr lang="nl-NL" i="1" dirty="0">
              <a:solidFill>
                <a:schemeClr val="tx2"/>
              </a:solidFill>
              <a:ea typeface="ＭＳ Ｐゴシック" pitchFamily="1" charset="-128"/>
            </a:endParaRPr>
          </a:p>
        </p:txBody>
      </p:sp>
      <p:sp>
        <p:nvSpPr>
          <p:cNvPr id="87048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512" y="4680074"/>
            <a:ext cx="504825" cy="411956"/>
          </a:xfrm>
          <a:prstGeom prst="actionButtonHome">
            <a:avLst/>
          </a:prstGeom>
          <a:solidFill>
            <a:schemeClr val="accent1">
              <a:alpha val="2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110000"/>
              </a:lnSpc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endParaRPr lang="en-US" sz="2400">
              <a:ea typeface="ＭＳ Ｐゴシック" pitchFamily="1" charset="-128"/>
            </a:endParaRPr>
          </a:p>
        </p:txBody>
      </p:sp>
      <p:sp>
        <p:nvSpPr>
          <p:cNvPr id="87049" name="Text Box 10"/>
          <p:cNvSpPr txBox="1">
            <a:spLocks noChangeArrowheads="1"/>
          </p:cNvSpPr>
          <p:nvPr/>
        </p:nvSpPr>
        <p:spPr bwMode="auto">
          <a:xfrm>
            <a:off x="2303464" y="2085528"/>
            <a:ext cx="6840537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 dirty="0">
                <a:ea typeface="ＭＳ Ｐゴシック" pitchFamily="1" charset="-128"/>
              </a:rPr>
              <a:t>For </a:t>
            </a:r>
            <a:r>
              <a:rPr lang="nl-NL" sz="1600" dirty="0" err="1">
                <a:ea typeface="ＭＳ Ｐゴシック" pitchFamily="1" charset="-128"/>
              </a:rPr>
              <a:t>arbitrary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asymptotes</a:t>
            </a:r>
            <a:r>
              <a:rPr lang="nl-NL" sz="1600" dirty="0">
                <a:ea typeface="ＭＳ Ｐゴシック" pitchFamily="1" charset="-128"/>
              </a:rPr>
              <a:t>, </a:t>
            </a:r>
            <a:r>
              <a:rPr lang="nl-NL" sz="1600" dirty="0" err="1">
                <a:ea typeface="ＭＳ Ｐゴシック" pitchFamily="1" charset="-128"/>
              </a:rPr>
              <a:t>inflection</a:t>
            </a:r>
            <a:r>
              <a:rPr lang="nl-NL" sz="1600" dirty="0">
                <a:ea typeface="ＭＳ Ｐゴシック" pitchFamily="1" charset="-128"/>
              </a:rPr>
              <a:t> point </a:t>
            </a:r>
            <a:r>
              <a:rPr lang="nl-NL" sz="1600" dirty="0" err="1">
                <a:ea typeface="ＭＳ Ｐゴシック" pitchFamily="1" charset="-128"/>
              </a:rPr>
              <a:t>and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slope</a:t>
            </a:r>
            <a:r>
              <a:rPr lang="nl-NL" sz="1600" dirty="0">
                <a:ea typeface="ＭＳ Ｐゴシック" pitchFamily="1" charset="-128"/>
              </a:rPr>
              <a:t>, </a:t>
            </a:r>
            <a:r>
              <a:rPr lang="nl-NL" sz="1600" dirty="0" err="1">
                <a:ea typeface="ＭＳ Ｐゴシック" pitchFamily="1" charset="-128"/>
              </a:rPr>
              <a:t>use</a:t>
            </a:r>
            <a:r>
              <a:rPr lang="nl-NL" sz="1600" dirty="0">
                <a:ea typeface="ＭＳ Ｐゴシック" pitchFamily="1" charset="-128"/>
              </a:rPr>
              <a:t> Richards </a:t>
            </a:r>
            <a:r>
              <a:rPr lang="nl-NL" sz="1600" dirty="0" err="1">
                <a:ea typeface="ＭＳ Ｐゴシック" pitchFamily="1" charset="-128"/>
              </a:rPr>
              <a:t>generalised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logistic</a:t>
            </a:r>
            <a:r>
              <a:rPr lang="nl-NL" sz="1600" dirty="0">
                <a:ea typeface="ＭＳ Ｐゴシック" pitchFamily="1" charset="-128"/>
              </a:rPr>
              <a:t> curve; </a:t>
            </a:r>
            <a:r>
              <a:rPr lang="nl-NL" sz="1600" dirty="0" err="1">
                <a:ea typeface="ＭＳ Ｐゴシック" pitchFamily="1" charset="-128"/>
              </a:rPr>
              <a:t>see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>
                <a:ea typeface="ＭＳ Ｐゴシック" pitchFamily="1" charset="-128"/>
                <a:hlinkClick r:id="rId5"/>
              </a:rPr>
              <a:t>http://en.wikipedia.org/wiki/Generalised_logistic_curve</a:t>
            </a:r>
            <a:r>
              <a:rPr lang="nl-NL" sz="1600" dirty="0">
                <a:ea typeface="ＭＳ Ｐゴシック" pitchFamily="1" charset="-128"/>
              </a:rPr>
              <a:t> </a:t>
            </a:r>
          </a:p>
        </p:txBody>
      </p:sp>
      <p:sp>
        <p:nvSpPr>
          <p:cNvPr id="87050" name="Text Box 11"/>
          <p:cNvSpPr txBox="1">
            <a:spLocks noChangeArrowheads="1"/>
          </p:cNvSpPr>
          <p:nvPr/>
        </p:nvSpPr>
        <p:spPr bwMode="auto">
          <a:xfrm>
            <a:off x="2303465" y="3006506"/>
            <a:ext cx="6084885" cy="94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 dirty="0">
                <a:ea typeface="ＭＳ Ｐゴシック" pitchFamily="1" charset="-128"/>
              </a:rPr>
              <a:t>Applications in </a:t>
            </a:r>
            <a:r>
              <a:rPr lang="nl-NL" sz="1600" dirty="0" err="1">
                <a:ea typeface="ＭＳ Ｐゴシック" pitchFamily="1" charset="-128"/>
              </a:rPr>
              <a:t>neural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networks</a:t>
            </a:r>
            <a:r>
              <a:rPr lang="nl-NL" sz="1600" dirty="0">
                <a:ea typeface="ＭＳ Ｐゴシック" pitchFamily="1" charset="-128"/>
              </a:rPr>
              <a:t>, </a:t>
            </a:r>
            <a:r>
              <a:rPr lang="nl-NL" sz="1600" dirty="0" err="1">
                <a:ea typeface="ＭＳ Ｐゴシック" pitchFamily="1" charset="-128"/>
              </a:rPr>
              <a:t>medicine</a:t>
            </a:r>
            <a:r>
              <a:rPr lang="nl-NL" sz="1600" dirty="0">
                <a:ea typeface="ＭＳ Ｐゴシック" pitchFamily="1" charset="-128"/>
              </a:rPr>
              <a:t> (tumor </a:t>
            </a:r>
            <a:r>
              <a:rPr lang="nl-NL" sz="1600" dirty="0" err="1">
                <a:ea typeface="ＭＳ Ｐゴシック" pitchFamily="1" charset="-128"/>
              </a:rPr>
              <a:t>growth</a:t>
            </a:r>
            <a:r>
              <a:rPr lang="nl-NL" sz="1600" dirty="0">
                <a:ea typeface="ＭＳ Ｐゴシック" pitchFamily="1" charset="-128"/>
              </a:rPr>
              <a:t>), </a:t>
            </a:r>
            <a:r>
              <a:rPr lang="nl-NL" sz="1600" dirty="0" err="1">
                <a:ea typeface="ＭＳ Ｐゴシック" pitchFamily="1" charset="-128"/>
              </a:rPr>
              <a:t>physics</a:t>
            </a:r>
            <a:r>
              <a:rPr lang="nl-NL" sz="1600" dirty="0">
                <a:ea typeface="ＭＳ Ｐゴシック" pitchFamily="1" charset="-128"/>
              </a:rPr>
              <a:t> (Fermi </a:t>
            </a:r>
            <a:r>
              <a:rPr lang="nl-NL" sz="1600" dirty="0" err="1">
                <a:ea typeface="ＭＳ Ｐゴシック" pitchFamily="1" charset="-128"/>
              </a:rPr>
              <a:t>distribution</a:t>
            </a:r>
            <a:r>
              <a:rPr lang="nl-NL" sz="1600" dirty="0">
                <a:ea typeface="ＭＳ Ｐゴシック" pitchFamily="1" charset="-128"/>
              </a:rPr>
              <a:t>), </a:t>
            </a:r>
            <a:r>
              <a:rPr lang="nl-NL" sz="1600" dirty="0" err="1">
                <a:ea typeface="ＭＳ Ｐゴシック" pitchFamily="1" charset="-128"/>
              </a:rPr>
              <a:t>economy</a:t>
            </a:r>
            <a:r>
              <a:rPr lang="nl-NL" sz="1600" dirty="0">
                <a:ea typeface="ＭＳ Ｐゴシック" pitchFamily="1" charset="-128"/>
              </a:rPr>
              <a:t> (</a:t>
            </a:r>
            <a:r>
              <a:rPr lang="nl-NL" sz="1600" dirty="0" err="1">
                <a:ea typeface="ＭＳ Ｐゴシック" pitchFamily="1" charset="-128"/>
              </a:rPr>
              <a:t>price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elasticity</a:t>
            </a:r>
            <a:r>
              <a:rPr lang="nl-NL" sz="1600" dirty="0">
                <a:ea typeface="ＭＳ Ｐゴシック" pitchFamily="1" charset="-128"/>
              </a:rPr>
              <a:t>). </a:t>
            </a:r>
            <a:r>
              <a:rPr lang="nl-NL" sz="1200" dirty="0">
                <a:ea typeface="ＭＳ Ｐゴシック" pitchFamily="1" charset="-128"/>
              </a:rPr>
              <a:t>(</a:t>
            </a:r>
            <a:r>
              <a:rPr lang="nl-NL" sz="1200" dirty="0" err="1">
                <a:ea typeface="ＭＳ Ｐゴシック" pitchFamily="1" charset="-128"/>
              </a:rPr>
              <a:t>Notice</a:t>
            </a:r>
            <a:r>
              <a:rPr lang="nl-NL" sz="1200" dirty="0">
                <a:ea typeface="ＭＳ Ｐゴシック" pitchFamily="1" charset="-128"/>
              </a:rPr>
              <a:t>: not in </a:t>
            </a:r>
            <a:r>
              <a:rPr lang="nl-NL" sz="1200" dirty="0" err="1">
                <a:ea typeface="ＭＳ Ｐゴシック" pitchFamily="1" charset="-128"/>
              </a:rPr>
              <a:t>ecology</a:t>
            </a:r>
            <a:r>
              <a:rPr lang="nl-NL" sz="1200" dirty="0">
                <a:ea typeface="ＭＳ Ｐゴシック" pitchFamily="1" charset="-128"/>
              </a:rPr>
              <a:t> or </a:t>
            </a:r>
            <a:r>
              <a:rPr lang="nl-NL" sz="1200" dirty="0" err="1">
                <a:ea typeface="ＭＳ Ｐゴシック" pitchFamily="1" charset="-128"/>
              </a:rPr>
              <a:t>demography</a:t>
            </a:r>
            <a:r>
              <a:rPr lang="nl-NL" sz="1200" dirty="0">
                <a:ea typeface="ＭＳ Ｐゴシック" pitchFamily="1" charset="-128"/>
              </a:rPr>
              <a:t>; </a:t>
            </a:r>
            <a:r>
              <a:rPr lang="nl-NL" sz="1200" dirty="0" err="1">
                <a:ea typeface="ＭＳ Ｐゴシック" pitchFamily="1" charset="-128"/>
              </a:rPr>
              <a:t>when</a:t>
            </a:r>
            <a:r>
              <a:rPr lang="nl-NL" sz="1200" dirty="0">
                <a:ea typeface="ＭＳ Ｐゴシック" pitchFamily="1" charset="-128"/>
              </a:rPr>
              <a:t> species get </a:t>
            </a:r>
            <a:r>
              <a:rPr lang="nl-NL" sz="1200" dirty="0" err="1">
                <a:ea typeface="ＭＳ Ｐゴシック" pitchFamily="1" charset="-128"/>
              </a:rPr>
              <a:t>extinct</a:t>
            </a:r>
            <a:r>
              <a:rPr lang="nl-NL" sz="1200" dirty="0">
                <a:ea typeface="ＭＳ Ｐゴシック" pitchFamily="1" charset="-128"/>
              </a:rPr>
              <a:t>, </a:t>
            </a:r>
            <a:r>
              <a:rPr lang="nl-NL" sz="1200" dirty="0" err="1">
                <a:ea typeface="ＭＳ Ｐゴシック" pitchFamily="1" charset="-128"/>
              </a:rPr>
              <a:t>there</a:t>
            </a:r>
            <a:r>
              <a:rPr lang="nl-NL" sz="1200" dirty="0">
                <a:ea typeface="ＭＳ Ｐゴシック" pitchFamily="1" charset="-128"/>
              </a:rPr>
              <a:t> is no </a:t>
            </a:r>
            <a:r>
              <a:rPr lang="nl-NL" sz="1200" dirty="0" err="1">
                <a:ea typeface="ＭＳ Ｐゴシック" pitchFamily="1" charset="-128"/>
              </a:rPr>
              <a:t>gradual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asymptotic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decay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for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increasing</a:t>
            </a:r>
            <a:r>
              <a:rPr lang="nl-NL" sz="1200" dirty="0">
                <a:ea typeface="ＭＳ Ｐゴシック" pitchFamily="1" charset="-128"/>
              </a:rPr>
              <a:t> x (=time)).</a:t>
            </a:r>
          </a:p>
        </p:txBody>
      </p:sp>
      <p:sp>
        <p:nvSpPr>
          <p:cNvPr id="87051" name="Text Box 12"/>
          <p:cNvSpPr txBox="1">
            <a:spLocks noChangeArrowheads="1"/>
          </p:cNvSpPr>
          <p:nvPr/>
        </p:nvSpPr>
        <p:spPr bwMode="auto">
          <a:xfrm>
            <a:off x="2339976" y="950862"/>
            <a:ext cx="5040313" cy="27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 dirty="0">
                <a:ea typeface="ＭＳ Ｐゴシック" pitchFamily="1" charset="-128"/>
              </a:rPr>
              <a:t>y = 1/(1+exp(x))</a:t>
            </a:r>
          </a:p>
        </p:txBody>
      </p:sp>
      <p:sp>
        <p:nvSpPr>
          <p:cNvPr id="87053" name="Line 14"/>
          <p:cNvSpPr>
            <a:spLocks noChangeShapeType="1"/>
          </p:cNvSpPr>
          <p:nvPr/>
        </p:nvSpPr>
        <p:spPr bwMode="auto">
          <a:xfrm>
            <a:off x="7667625" y="518666"/>
            <a:ext cx="0" cy="10263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7054" name="Line 15"/>
          <p:cNvSpPr>
            <a:spLocks noChangeShapeType="1"/>
          </p:cNvSpPr>
          <p:nvPr/>
        </p:nvSpPr>
        <p:spPr bwMode="auto">
          <a:xfrm>
            <a:off x="6661150" y="1274712"/>
            <a:ext cx="172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7055" name="Line 17"/>
          <p:cNvSpPr>
            <a:spLocks noChangeShapeType="1"/>
          </p:cNvSpPr>
          <p:nvPr/>
        </p:nvSpPr>
        <p:spPr bwMode="auto">
          <a:xfrm flipH="1">
            <a:off x="6732589" y="681781"/>
            <a:ext cx="1296987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7056" name="Line 18"/>
          <p:cNvSpPr>
            <a:spLocks noChangeShapeType="1"/>
          </p:cNvSpPr>
          <p:nvPr/>
        </p:nvSpPr>
        <p:spPr bwMode="auto">
          <a:xfrm flipH="1">
            <a:off x="7596189" y="1274712"/>
            <a:ext cx="1296987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7057" name="Text Box 19"/>
          <p:cNvSpPr txBox="1">
            <a:spLocks noChangeArrowheads="1"/>
          </p:cNvSpPr>
          <p:nvPr/>
        </p:nvSpPr>
        <p:spPr bwMode="auto">
          <a:xfrm>
            <a:off x="2339975" y="1343769"/>
            <a:ext cx="6624638" cy="5416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600" dirty="0">
                <a:ea typeface="ＭＳ Ｐゴシック" pitchFamily="1" charset="-128"/>
              </a:rPr>
              <a:t>Standard </a:t>
            </a:r>
            <a:r>
              <a:rPr lang="nl-NL" sz="1600" dirty="0" err="1">
                <a:ea typeface="ＭＳ Ｐゴシック" pitchFamily="1" charset="-128"/>
              </a:rPr>
              <a:t>version</a:t>
            </a:r>
            <a:r>
              <a:rPr lang="nl-NL" sz="1600" dirty="0">
                <a:ea typeface="ＭＳ Ｐゴシック" pitchFamily="1" charset="-128"/>
              </a:rPr>
              <a:t> has no parameters: </a:t>
            </a:r>
            <a:r>
              <a:rPr lang="nl-NL" sz="1600" dirty="0" err="1">
                <a:ea typeface="ＭＳ Ｐゴシック" pitchFamily="1" charset="-128"/>
              </a:rPr>
              <a:t>asymptotes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for</a:t>
            </a:r>
            <a:r>
              <a:rPr lang="nl-NL" sz="1600" dirty="0">
                <a:ea typeface="ＭＳ Ｐゴシック" pitchFamily="1" charset="-128"/>
              </a:rPr>
              <a:t> y=0 </a:t>
            </a:r>
            <a:r>
              <a:rPr lang="nl-NL" sz="1600" dirty="0" err="1">
                <a:ea typeface="ＭＳ Ｐゴシック" pitchFamily="1" charset="-128"/>
              </a:rPr>
              <a:t>and</a:t>
            </a:r>
            <a:r>
              <a:rPr lang="nl-NL" sz="1600" dirty="0">
                <a:ea typeface="ＭＳ Ｐゴシック" pitchFamily="1" charset="-128"/>
              </a:rPr>
              <a:t> y=1. </a:t>
            </a:r>
            <a:r>
              <a:rPr lang="nl-NL" sz="1600" dirty="0">
                <a:ea typeface="ＭＳ Ｐゴシック" pitchFamily="1" charset="-128"/>
                <a:sym typeface="Wingdings" pitchFamily="2" charset="2"/>
              </a:rPr>
              <a:t>Standard </a:t>
            </a:r>
            <a:r>
              <a:rPr lang="nl-NL" sz="1600" dirty="0" err="1">
                <a:ea typeface="ＭＳ Ｐゴシック" pitchFamily="1" charset="-128"/>
                <a:sym typeface="Wingdings" pitchFamily="2" charset="2"/>
              </a:rPr>
              <a:t>inflection</a:t>
            </a:r>
            <a:r>
              <a:rPr lang="nl-NL" sz="1600" dirty="0">
                <a:ea typeface="ＭＳ Ｐゴシック" pitchFamily="1" charset="-128"/>
                <a:sym typeface="Wingdings" pitchFamily="2" charset="2"/>
              </a:rPr>
              <a:t> point </a:t>
            </a:r>
            <a:r>
              <a:rPr lang="nl-NL" sz="1600" dirty="0" err="1">
                <a:ea typeface="ＭＳ Ｐゴシック" pitchFamily="1" charset="-128"/>
                <a:sym typeface="Wingdings" pitchFamily="2" charset="2"/>
              </a:rPr>
              <a:t>for</a:t>
            </a:r>
            <a:r>
              <a:rPr lang="nl-NL" sz="1600" dirty="0">
                <a:ea typeface="ＭＳ Ｐゴシック" pitchFamily="1" charset="-128"/>
                <a:sym typeface="Wingdings" pitchFamily="2" charset="2"/>
              </a:rPr>
              <a:t> </a:t>
            </a:r>
            <a:r>
              <a:rPr lang="nl-NL" sz="1600" dirty="0">
                <a:ea typeface="ＭＳ Ｐゴシック" pitchFamily="1" charset="-128"/>
              </a:rPr>
              <a:t> x=0 </a:t>
            </a:r>
            <a:r>
              <a:rPr lang="nl-NL" sz="1600" dirty="0" err="1">
                <a:ea typeface="ＭＳ Ｐゴシック" pitchFamily="1" charset="-128"/>
              </a:rPr>
              <a:t>and</a:t>
            </a:r>
            <a:r>
              <a:rPr lang="nl-NL" sz="1600" dirty="0">
                <a:ea typeface="ＭＳ Ｐゴシック" pitchFamily="1" charset="-128"/>
              </a:rPr>
              <a:t> </a:t>
            </a:r>
            <a:r>
              <a:rPr lang="nl-NL" sz="1600" dirty="0" err="1">
                <a:ea typeface="ＭＳ Ｐゴシック" pitchFamily="1" charset="-128"/>
              </a:rPr>
              <a:t>slope</a:t>
            </a:r>
            <a:r>
              <a:rPr lang="nl-NL" sz="1600" dirty="0">
                <a:ea typeface="ＭＳ Ｐゴシック" pitchFamily="1" charset="-128"/>
              </a:rPr>
              <a:t> -1. </a:t>
            </a:r>
          </a:p>
        </p:txBody>
      </p:sp>
      <p:sp>
        <p:nvSpPr>
          <p:cNvPr id="87059" name="Freeform 19"/>
          <p:cNvSpPr>
            <a:spLocks/>
          </p:cNvSpPr>
          <p:nvPr/>
        </p:nvSpPr>
        <p:spPr bwMode="auto">
          <a:xfrm flipV="1">
            <a:off x="6781801" y="735359"/>
            <a:ext cx="1744663" cy="517922"/>
          </a:xfrm>
          <a:custGeom>
            <a:avLst/>
            <a:gdLst>
              <a:gd name="T0" fmla="*/ 0 w 1099"/>
              <a:gd name="T1" fmla="*/ 417 h 435"/>
              <a:gd name="T2" fmla="*/ 424 w 1099"/>
              <a:gd name="T3" fmla="*/ 376 h 435"/>
              <a:gd name="T4" fmla="*/ 708 w 1099"/>
              <a:gd name="T5" fmla="*/ 64 h 435"/>
              <a:gd name="T6" fmla="*/ 1099 w 1099"/>
              <a:gd name="T7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9" h="435">
                <a:moveTo>
                  <a:pt x="0" y="417"/>
                </a:moveTo>
                <a:cubicBezTo>
                  <a:pt x="71" y="410"/>
                  <a:pt x="306" y="435"/>
                  <a:pt x="424" y="376"/>
                </a:cubicBezTo>
                <a:cubicBezTo>
                  <a:pt x="542" y="317"/>
                  <a:pt x="595" y="127"/>
                  <a:pt x="708" y="64"/>
                </a:cubicBezTo>
                <a:cubicBezTo>
                  <a:pt x="821" y="1"/>
                  <a:pt x="1018" y="13"/>
                  <a:pt x="1099" y="0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ep 2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4" name="Afbeelding 23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5" name="Rechte verbindingslijn 2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052" name="Text Box 13"/>
          <p:cNvSpPr txBox="1">
            <a:spLocks noChangeArrowheads="1"/>
          </p:cNvSpPr>
          <p:nvPr/>
        </p:nvSpPr>
        <p:spPr bwMode="auto">
          <a:xfrm>
            <a:off x="2303465" y="4050584"/>
            <a:ext cx="5499098" cy="81253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</a:pPr>
            <a:r>
              <a:rPr lang="nl-NL" sz="1200" dirty="0" err="1">
                <a:ea typeface="ＭＳ Ｐゴシック" pitchFamily="1" charset="-128"/>
              </a:rPr>
              <a:t>Depending</a:t>
            </a:r>
            <a:r>
              <a:rPr lang="nl-NL" sz="1200" dirty="0">
                <a:ea typeface="ＭＳ Ｐゴシック" pitchFamily="1" charset="-128"/>
              </a:rPr>
              <a:t> on the application, </a:t>
            </a:r>
            <a:r>
              <a:rPr lang="nl-NL" sz="1200" dirty="0" err="1">
                <a:ea typeface="ＭＳ Ｐゴシック" pitchFamily="1" charset="-128"/>
              </a:rPr>
              <a:t>other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parametrizations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can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be</a:t>
            </a:r>
            <a:r>
              <a:rPr lang="nl-NL" sz="1200" dirty="0">
                <a:ea typeface="ＭＳ Ｐゴシック" pitchFamily="1" charset="-128"/>
              </a:rPr>
              <a:t>  </a:t>
            </a:r>
            <a:r>
              <a:rPr lang="nl-NL" sz="1200" dirty="0" smtClean="0">
                <a:ea typeface="ＭＳ Ｐゴシック" pitchFamily="1" charset="-128"/>
              </a:rPr>
              <a:t>                           y=a </a:t>
            </a:r>
            <a:r>
              <a:rPr lang="nl-NL" sz="1200" dirty="0" err="1">
                <a:ea typeface="ＭＳ Ｐゴシック" pitchFamily="1" charset="-128"/>
              </a:rPr>
              <a:t>arctan</a:t>
            </a:r>
            <a:r>
              <a:rPr lang="nl-NL" sz="1200" dirty="0">
                <a:ea typeface="ＭＳ Ｐゴシック" pitchFamily="1" charset="-128"/>
              </a:rPr>
              <a:t> (</a:t>
            </a:r>
            <a:r>
              <a:rPr lang="nl-NL" sz="1200" dirty="0" err="1">
                <a:ea typeface="ＭＳ Ｐゴシック" pitchFamily="1" charset="-128"/>
              </a:rPr>
              <a:t>bx</a:t>
            </a:r>
            <a:r>
              <a:rPr lang="nl-NL" sz="1200" dirty="0">
                <a:ea typeface="ＭＳ Ｐゴシック" pitchFamily="1" charset="-128"/>
              </a:rPr>
              <a:t> +c)+d, or </a:t>
            </a:r>
            <a:r>
              <a:rPr lang="nl-NL" sz="1200" dirty="0" err="1">
                <a:ea typeface="ＭＳ Ｐゴシック" pitchFamily="1" charset="-128"/>
              </a:rPr>
              <a:t>piecewise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linear</a:t>
            </a:r>
            <a:r>
              <a:rPr lang="nl-NL" sz="1200" dirty="0">
                <a:ea typeface="ＭＳ Ｐゴシック" pitchFamily="1" charset="-128"/>
              </a:rPr>
              <a:t> (ramp </a:t>
            </a:r>
            <a:r>
              <a:rPr lang="nl-NL" sz="1200" dirty="0" err="1">
                <a:ea typeface="ＭＳ Ｐゴシック" pitchFamily="1" charset="-128"/>
              </a:rPr>
              <a:t>function</a:t>
            </a:r>
            <a:r>
              <a:rPr lang="nl-NL" sz="1200" dirty="0">
                <a:ea typeface="ＭＳ Ｐゴシック" pitchFamily="1" charset="-128"/>
              </a:rPr>
              <a:t>). </a:t>
            </a:r>
            <a:r>
              <a:rPr lang="nl-NL" sz="1200" dirty="0" err="1">
                <a:ea typeface="ＭＳ Ｐゴシック" pitchFamily="1" charset="-128"/>
              </a:rPr>
              <a:t>If</a:t>
            </a:r>
            <a:r>
              <a:rPr lang="nl-NL" sz="1200" dirty="0">
                <a:ea typeface="ＭＳ Ｐゴシック" pitchFamily="1" charset="-128"/>
              </a:rPr>
              <a:t> the </a:t>
            </a:r>
            <a:r>
              <a:rPr lang="nl-NL" sz="1200" dirty="0" err="1">
                <a:ea typeface="ＭＳ Ｐゴシック" pitchFamily="1" charset="-128"/>
              </a:rPr>
              <a:t>function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can</a:t>
            </a:r>
            <a:r>
              <a:rPr lang="nl-NL" sz="1200" dirty="0">
                <a:ea typeface="ＭＳ Ｐゴシック" pitchFamily="1" charset="-128"/>
              </a:rPr>
              <a:t> have a </a:t>
            </a:r>
            <a:r>
              <a:rPr lang="nl-NL" sz="1200" dirty="0" err="1">
                <a:ea typeface="ＭＳ Ｐゴシック" pitchFamily="1" charset="-128"/>
              </a:rPr>
              <a:t>vertical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asymptote</a:t>
            </a:r>
            <a:r>
              <a:rPr lang="nl-NL" sz="1200" dirty="0">
                <a:ea typeface="ＭＳ Ｐゴシック" pitchFamily="1" charset="-128"/>
              </a:rPr>
              <a:t> (</a:t>
            </a:r>
            <a:r>
              <a:rPr lang="nl-NL" sz="1200" dirty="0" err="1">
                <a:ea typeface="ＭＳ Ｐゴシック" pitchFamily="1" charset="-128"/>
              </a:rPr>
              <a:t>that</a:t>
            </a:r>
            <a:r>
              <a:rPr lang="nl-NL" sz="1200" dirty="0">
                <a:ea typeface="ＭＳ Ｐゴシック" pitchFamily="1" charset="-128"/>
              </a:rPr>
              <a:t> is, is not </a:t>
            </a:r>
            <a:r>
              <a:rPr lang="nl-NL" sz="1200" dirty="0" err="1">
                <a:ea typeface="ＭＳ Ｐゴシック" pitchFamily="1" charset="-128"/>
              </a:rPr>
              <a:t>monotonous</a:t>
            </a:r>
            <a:r>
              <a:rPr lang="nl-NL" sz="1200" dirty="0">
                <a:ea typeface="ＭＳ Ｐゴシック" pitchFamily="1" charset="-128"/>
              </a:rPr>
              <a:t>), a </a:t>
            </a:r>
            <a:r>
              <a:rPr lang="nl-NL" sz="1200" dirty="0" err="1">
                <a:ea typeface="ＭＳ Ｐゴシック" pitchFamily="1" charset="-128"/>
              </a:rPr>
              <a:t>two-branch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>
                <a:ea typeface="ＭＳ Ｐゴシック" pitchFamily="1" charset="-128"/>
              </a:rPr>
              <a:t>hyperbola </a:t>
            </a:r>
            <a:r>
              <a:rPr lang="nl-NL" sz="1200" smtClean="0">
                <a:ea typeface="ＭＳ Ｐゴシック" pitchFamily="1" charset="-128"/>
              </a:rPr>
              <a:t>         like</a:t>
            </a:r>
            <a:r>
              <a:rPr lang="nl-NL" sz="1200" dirty="0" smtClean="0">
                <a:ea typeface="ＭＳ Ｐゴシック" pitchFamily="1" charset="-128"/>
              </a:rPr>
              <a:t> </a:t>
            </a:r>
            <a:r>
              <a:rPr lang="nl-NL" sz="1200" dirty="0">
                <a:ea typeface="ＭＳ Ｐゴシック" pitchFamily="1" charset="-128"/>
              </a:rPr>
              <a:t>y = 1/x </a:t>
            </a:r>
            <a:r>
              <a:rPr lang="nl-NL" sz="1200" dirty="0" err="1">
                <a:ea typeface="ＭＳ Ｐゴシック" pitchFamily="1" charset="-128"/>
              </a:rPr>
              <a:t>could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be</a:t>
            </a:r>
            <a:r>
              <a:rPr lang="nl-NL" sz="1200" dirty="0">
                <a:ea typeface="ＭＳ Ｐゴシック" pitchFamily="1" charset="-128"/>
              </a:rPr>
              <a:t> </a:t>
            </a:r>
            <a:r>
              <a:rPr lang="nl-NL" sz="1200" dirty="0" err="1">
                <a:ea typeface="ＭＳ Ｐゴシック" pitchFamily="1" charset="-128"/>
              </a:rPr>
              <a:t>tried</a:t>
            </a:r>
            <a:r>
              <a:rPr lang="nl-NL" sz="1200" dirty="0">
                <a:ea typeface="ＭＳ Ｐゴシック" pitchFamily="1" charset="-128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870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2404">
        <p:fade/>
      </p:transition>
    </mc:Choice>
    <mc:Fallback>
      <p:transition xmlns:p14="http://schemas.microsoft.com/office/powerpoint/2010/main" spd="med" advTm="72404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  <p:bldP spid="87049" grpId="0"/>
      <p:bldP spid="87050" grpId="0"/>
      <p:bldP spid="87051" grpId="0"/>
      <p:bldP spid="87057" grpId="0"/>
      <p:bldP spid="870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6|5.1|32.3|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4.9|22.3|24|26|1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1.3|10.2|15.4|6.2|9.1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4.5|5.8|6.4|20.2|2.9|3.1|1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5.3|1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6|7.2|3|5.8|1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4630</TotalTime>
  <Words>709</Words>
  <Application>Microsoft Macintosh PowerPoint</Application>
  <PresentationFormat>On-screen Show (16:9)</PresentationFormat>
  <Paragraphs>94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421</cp:revision>
  <dcterms:created xsi:type="dcterms:W3CDTF">2013-05-16T11:19:57Z</dcterms:created>
  <dcterms:modified xsi:type="dcterms:W3CDTF">2014-01-18T16:20:33Z</dcterms:modified>
</cp:coreProperties>
</file>